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tags/tag9.xml" ContentType="application/vnd.openxmlformats-officedocument.presentationml.tags+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tags/tag12.xml" ContentType="application/vnd.openxmlformats-officedocument.presentationml.tags+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tags/tag14.xml" ContentType="application/vnd.openxmlformats-officedocument.presentationml.tags+xml"/>
  <Override PartName="/ppt/notesSlides/notesSlide16.xml" ContentType="application/vnd.openxmlformats-officedocument.presentationml.notesSlide+xml"/>
  <Override PartName="/ppt/tags/tag15.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6.xml" ContentType="application/vnd.openxmlformats-officedocument.presentationml.tags+xml"/>
  <Override PartName="/ppt/notesSlides/notesSlide19.xml" ContentType="application/vnd.openxmlformats-officedocument.presentationml.notesSlide+xml"/>
  <Override PartName="/ppt/tags/tag17.xml" ContentType="application/vnd.openxmlformats-officedocument.presentationml.tags+xml"/>
  <Override PartName="/ppt/notesSlides/notesSlide20.xml" ContentType="application/vnd.openxmlformats-officedocument.presentationml.notesSlide+xml"/>
  <Override PartName="/ppt/tags/tag18.xml" ContentType="application/vnd.openxmlformats-officedocument.presentationml.tags+xml"/>
  <Override PartName="/ppt/notesSlides/notesSlide21.xml" ContentType="application/vnd.openxmlformats-officedocument.presentationml.notesSlide+xml"/>
  <Override PartName="/ppt/tags/tag19.xml" ContentType="application/vnd.openxmlformats-officedocument.presentationml.tags+xml"/>
  <Override PartName="/ppt/notesSlides/notesSlide22.xml" ContentType="application/vnd.openxmlformats-officedocument.presentationml.notesSlide+xml"/>
  <Override PartName="/ppt/tags/tag20.xml" ContentType="application/vnd.openxmlformats-officedocument.presentationml.tags+xml"/>
  <Override PartName="/ppt/notesSlides/notesSlide23.xml" ContentType="application/vnd.openxmlformats-officedocument.presentationml.notesSlide+xml"/>
  <Override PartName="/ppt/tags/tag21.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662" r:id="rId2"/>
    <p:sldId id="841" r:id="rId3"/>
    <p:sldId id="842" r:id="rId4"/>
    <p:sldId id="855" r:id="rId5"/>
    <p:sldId id="969" r:id="rId6"/>
    <p:sldId id="970" r:id="rId7"/>
    <p:sldId id="971" r:id="rId8"/>
    <p:sldId id="972" r:id="rId9"/>
    <p:sldId id="973" r:id="rId10"/>
    <p:sldId id="974" r:id="rId11"/>
    <p:sldId id="975" r:id="rId12"/>
    <p:sldId id="976" r:id="rId13"/>
    <p:sldId id="977" r:id="rId14"/>
    <p:sldId id="978" r:id="rId15"/>
    <p:sldId id="979" r:id="rId16"/>
    <p:sldId id="980" r:id="rId17"/>
    <p:sldId id="981" r:id="rId18"/>
    <p:sldId id="982" r:id="rId19"/>
    <p:sldId id="924" r:id="rId20"/>
    <p:sldId id="983" r:id="rId21"/>
    <p:sldId id="984" r:id="rId22"/>
    <p:sldId id="985" r:id="rId23"/>
    <p:sldId id="986" r:id="rId24"/>
    <p:sldId id="987" r:id="rId25"/>
    <p:sldId id="988" r:id="rId26"/>
    <p:sldId id="886" r:id="rId27"/>
    <p:sldId id="887" r:id="rId28"/>
    <p:sldId id="989" r:id="rId29"/>
    <p:sldId id="590" r:id="rId30"/>
    <p:sldId id="591" r:id="rId31"/>
    <p:sldId id="593" r:id="rId32"/>
  </p:sldIdLst>
  <p:sldSz cx="9144000" cy="5715000" type="screen16x10"/>
  <p:notesSz cx="6858000" cy="9144000"/>
  <p:defaultTextStyle>
    <a:defPPr>
      <a:defRPr lang="es-E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3297" userDrawn="1">
          <p15:clr>
            <a:srgbClr val="A4A3A4"/>
          </p15:clr>
        </p15:guide>
        <p15:guide id="2" pos="2993" userDrawn="1">
          <p15:clr>
            <a:srgbClr val="A4A3A4"/>
          </p15:clr>
        </p15:guide>
        <p15:guide id="3" orient="horz" pos="303" userDrawn="1">
          <p15:clr>
            <a:srgbClr val="A4A3A4"/>
          </p15:clr>
        </p15:guide>
        <p15:guide id="4" pos="5465" userDrawn="1">
          <p15:clr>
            <a:srgbClr val="A4A3A4"/>
          </p15:clr>
        </p15:guide>
        <p15:guide id="5" pos="340" userDrawn="1">
          <p15:clr>
            <a:srgbClr val="A4A3A4"/>
          </p15:clr>
        </p15:guide>
        <p15:guide id="6" pos="2767" userDrawn="1">
          <p15:clr>
            <a:srgbClr val="A4A3A4"/>
          </p15:clr>
        </p15:guide>
        <p15:guide id="7" pos="2880" userDrawn="1">
          <p15:clr>
            <a:srgbClr val="A4A3A4"/>
          </p15:clr>
        </p15:guide>
        <p15:guide id="8" orient="horz" pos="575" userDrawn="1">
          <p15:clr>
            <a:srgbClr val="A4A3A4"/>
          </p15:clr>
        </p15:guide>
        <p15:guide id="10" pos="431" userDrawn="1">
          <p15:clr>
            <a:srgbClr val="A4A3A4"/>
          </p15:clr>
        </p15:guide>
        <p15:guide id="12" pos="544" userDrawn="1">
          <p15:clr>
            <a:srgbClr val="A4A3A4"/>
          </p15:clr>
        </p15:guide>
        <p15:guide id="13" pos="4286" userDrawn="1">
          <p15:clr>
            <a:srgbClr val="A4A3A4"/>
          </p15:clr>
        </p15:guide>
        <p15:guide id="14" orient="horz" pos="1913" userDrawn="1">
          <p15:clr>
            <a:srgbClr val="A4A3A4"/>
          </p15:clr>
        </p15:guide>
        <p15:guide id="16" pos="1633" userDrawn="1">
          <p15:clr>
            <a:srgbClr val="A4A3A4"/>
          </p15:clr>
        </p15:guide>
        <p15:guide id="17" orient="horz" pos="1981" userDrawn="1">
          <p15:clr>
            <a:srgbClr val="A4A3A4"/>
          </p15:clr>
        </p15:guide>
        <p15:guide id="18" pos="2313" userDrawn="1">
          <p15:clr>
            <a:srgbClr val="A4A3A4"/>
          </p15:clr>
        </p15:guide>
        <p15:guide id="19" orient="horz" pos="1392" userDrawn="1">
          <p15:clr>
            <a:srgbClr val="A4A3A4"/>
          </p15:clr>
        </p15:guide>
        <p15:guide id="20" pos="1474" userDrawn="1">
          <p15:clr>
            <a:srgbClr val="A4A3A4"/>
          </p15:clr>
        </p15:guide>
        <p15:guide id="21" pos="256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8799"/>
    <a:srgbClr val="D1EFF4"/>
    <a:srgbClr val="FBC8C4"/>
    <a:srgbClr val="FFD7C1"/>
    <a:srgbClr val="DDEEC7"/>
    <a:srgbClr val="92C24E"/>
    <a:srgbClr val="FF7828"/>
    <a:srgbClr val="E3DCED"/>
    <a:srgbClr val="714FA0"/>
    <a:srgbClr val="EE46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Estilo medio 1 - Énfasis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7CE84F3-28C3-443E-9E96-99CF82512B78}" styleName="Estilo oscuro 1 - Énfasis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Estilo oscuro 1 - Énfasis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Estilo oscuro 1 - Énfasis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Estilo medio 4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66" autoAdjust="0"/>
    <p:restoredTop sz="92496" autoAdjust="0"/>
  </p:normalViewPr>
  <p:slideViewPr>
    <p:cSldViewPr snapToGrid="0">
      <p:cViewPr varScale="1">
        <p:scale>
          <a:sx n="122" d="100"/>
          <a:sy n="122" d="100"/>
        </p:scale>
        <p:origin x="208" y="360"/>
      </p:cViewPr>
      <p:guideLst>
        <p:guide orient="horz" pos="3297"/>
        <p:guide pos="2993"/>
        <p:guide orient="horz" pos="303"/>
        <p:guide pos="5465"/>
        <p:guide pos="340"/>
        <p:guide pos="2767"/>
        <p:guide pos="2880"/>
        <p:guide orient="horz" pos="575"/>
        <p:guide pos="431"/>
        <p:guide pos="544"/>
        <p:guide pos="4286"/>
        <p:guide orient="horz" pos="1913"/>
        <p:guide pos="1633"/>
        <p:guide orient="horz" pos="1981"/>
        <p:guide pos="2313"/>
        <p:guide orient="horz" pos="1392"/>
        <p:guide pos="1474"/>
        <p:guide pos="2562"/>
      </p:guideLst>
    </p:cSldViewPr>
  </p:slideViewPr>
  <p:outlineViewPr>
    <p:cViewPr>
      <p:scale>
        <a:sx n="30" d="100"/>
        <a:sy n="30" d="100"/>
      </p:scale>
      <p:origin x="0" y="0"/>
    </p:cViewPr>
  </p:outlineViewPr>
  <p:notesTextViewPr>
    <p:cViewPr>
      <p:scale>
        <a:sx n="140" d="100"/>
        <a:sy n="140" d="100"/>
      </p:scale>
      <p:origin x="0" y="0"/>
    </p:cViewPr>
  </p:notesTextViewPr>
  <p:sorterViewPr>
    <p:cViewPr>
      <p:scale>
        <a:sx n="66" d="100"/>
        <a:sy n="66" d="100"/>
      </p:scale>
      <p:origin x="0" y="0"/>
    </p:cViewPr>
  </p:sorterViewPr>
  <p:notesViewPr>
    <p:cSldViewPr snapToGrid="0" snapToObjects="1" showGuides="1">
      <p:cViewPr varScale="1">
        <p:scale>
          <a:sx n="74" d="100"/>
          <a:sy n="74" d="100"/>
        </p:scale>
        <p:origin x="-4472" y="-11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2.png>
</file>

<file path=ppt/media/image13.png>
</file>

<file path=ppt/media/image15.jpg>
</file>

<file path=ppt/media/image16.jpeg>
</file>

<file path=ppt/media/image17.jpeg>
</file>

<file path=ppt/media/image18.jpg>
</file>

<file path=ppt/media/image19.jpeg>
</file>

<file path=ppt/media/image20.jpg>
</file>

<file path=ppt/media/image21.jpg>
</file>

<file path=ppt/media/image22.jpeg>
</file>

<file path=ppt/media/image23.jpg>
</file>

<file path=ppt/media/image24.tiff>
</file>

<file path=ppt/media/image25.jpeg>
</file>

<file path=ppt/media/image26.jpeg>
</file>

<file path=ppt/media/image27.tiff>
</file>

<file path=ppt/media/image28.jpg>
</file>

<file path=ppt/media/image29.png>
</file>

<file path=ppt/media/image30.tiff>
</file>

<file path=ppt/media/image31.jpeg>
</file>

<file path=ppt/media/image32.png>
</file>

<file path=ppt/media/image34.png>
</file>

<file path=ppt/media/image35.png>
</file>

<file path=ppt/media/image3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a:defRPr>
            </a:lvl1pPr>
          </a:lstStyle>
          <a:p>
            <a:endParaRPr lang="es-ES"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a:defRPr>
            </a:lvl1pPr>
          </a:lstStyle>
          <a:p>
            <a:fld id="{9D357267-F5CB-4939-BF7A-DB6BFA44456E}" type="datetimeFigureOut">
              <a:rPr lang="es-ES" smtClean="0"/>
              <a:pPr/>
              <a:t>2/6/21</a:t>
            </a:fld>
            <a:endParaRPr lang="es-ES" dirty="0"/>
          </a:p>
        </p:txBody>
      </p:sp>
      <p:sp>
        <p:nvSpPr>
          <p:cNvPr id="4" name="3 Marcador de imagen de diapositiva"/>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a:defRPr>
            </a:lvl1pPr>
          </a:lstStyle>
          <a:p>
            <a:endParaRPr lang="es-ES"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a:defRPr>
            </a:lvl1pPr>
          </a:lstStyle>
          <a:p>
            <a:fld id="{6B7E992D-280B-41DE-9EA7-7D9ADBA98B46}" type="slidenum">
              <a:rPr lang="es-ES" smtClean="0"/>
              <a:pPr/>
              <a:t>‹Nº›</a:t>
            </a:fld>
            <a:endParaRPr lang="es-ES" dirty="0"/>
          </a:p>
        </p:txBody>
      </p:sp>
    </p:spTree>
    <p:extLst>
      <p:ext uri="{BB962C8B-B14F-4D97-AF65-F5344CB8AC3E}">
        <p14:creationId xmlns:p14="http://schemas.microsoft.com/office/powerpoint/2010/main" val="500682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a:t>
            </a:fld>
            <a:endParaRPr lang="es-ES"/>
          </a:p>
        </p:txBody>
      </p:sp>
    </p:spTree>
    <p:extLst>
      <p:ext uri="{BB962C8B-B14F-4D97-AF65-F5344CB8AC3E}">
        <p14:creationId xmlns:p14="http://schemas.microsoft.com/office/powerpoint/2010/main" val="17432963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11</a:t>
            </a:fld>
            <a:endParaRPr lang="es-PE"/>
          </a:p>
        </p:txBody>
      </p:sp>
    </p:spTree>
    <p:extLst>
      <p:ext uri="{BB962C8B-B14F-4D97-AF65-F5344CB8AC3E}">
        <p14:creationId xmlns:p14="http://schemas.microsoft.com/office/powerpoint/2010/main" val="4105724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12</a:t>
            </a:fld>
            <a:endParaRPr lang="es-PE"/>
          </a:p>
        </p:txBody>
      </p:sp>
    </p:spTree>
    <p:extLst>
      <p:ext uri="{BB962C8B-B14F-4D97-AF65-F5344CB8AC3E}">
        <p14:creationId xmlns:p14="http://schemas.microsoft.com/office/powerpoint/2010/main" val="3322800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13</a:t>
            </a:fld>
            <a:endParaRPr lang="es-PE"/>
          </a:p>
        </p:txBody>
      </p:sp>
    </p:spTree>
    <p:extLst>
      <p:ext uri="{BB962C8B-B14F-4D97-AF65-F5344CB8AC3E}">
        <p14:creationId xmlns:p14="http://schemas.microsoft.com/office/powerpoint/2010/main" val="718075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14</a:t>
            </a:fld>
            <a:endParaRPr lang="es-PE"/>
          </a:p>
        </p:txBody>
      </p:sp>
    </p:spTree>
    <p:extLst>
      <p:ext uri="{BB962C8B-B14F-4D97-AF65-F5344CB8AC3E}">
        <p14:creationId xmlns:p14="http://schemas.microsoft.com/office/powerpoint/2010/main" val="12614845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15</a:t>
            </a:fld>
            <a:endParaRPr lang="es-PE"/>
          </a:p>
        </p:txBody>
      </p:sp>
    </p:spTree>
    <p:extLst>
      <p:ext uri="{BB962C8B-B14F-4D97-AF65-F5344CB8AC3E}">
        <p14:creationId xmlns:p14="http://schemas.microsoft.com/office/powerpoint/2010/main" val="16038545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16</a:t>
            </a:fld>
            <a:endParaRPr lang="es-PE"/>
          </a:p>
        </p:txBody>
      </p:sp>
    </p:spTree>
    <p:extLst>
      <p:ext uri="{BB962C8B-B14F-4D97-AF65-F5344CB8AC3E}">
        <p14:creationId xmlns:p14="http://schemas.microsoft.com/office/powerpoint/2010/main" val="4170269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17</a:t>
            </a:fld>
            <a:endParaRPr lang="es-PE"/>
          </a:p>
        </p:txBody>
      </p:sp>
    </p:spTree>
    <p:extLst>
      <p:ext uri="{BB962C8B-B14F-4D97-AF65-F5344CB8AC3E}">
        <p14:creationId xmlns:p14="http://schemas.microsoft.com/office/powerpoint/2010/main" val="1532778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18</a:t>
            </a:fld>
            <a:endParaRPr lang="es-PE"/>
          </a:p>
        </p:txBody>
      </p:sp>
    </p:spTree>
    <p:extLst>
      <p:ext uri="{BB962C8B-B14F-4D97-AF65-F5344CB8AC3E}">
        <p14:creationId xmlns:p14="http://schemas.microsoft.com/office/powerpoint/2010/main" val="4879902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19</a:t>
            </a:fld>
            <a:endParaRPr lang="es-ES" dirty="0"/>
          </a:p>
        </p:txBody>
      </p:sp>
    </p:spTree>
    <p:extLst>
      <p:ext uri="{BB962C8B-B14F-4D97-AF65-F5344CB8AC3E}">
        <p14:creationId xmlns:p14="http://schemas.microsoft.com/office/powerpoint/2010/main" val="1996918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20</a:t>
            </a:fld>
            <a:endParaRPr lang="es-PE"/>
          </a:p>
        </p:txBody>
      </p:sp>
    </p:spTree>
    <p:extLst>
      <p:ext uri="{BB962C8B-B14F-4D97-AF65-F5344CB8AC3E}">
        <p14:creationId xmlns:p14="http://schemas.microsoft.com/office/powerpoint/2010/main" val="817314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a:t>
            </a:fld>
            <a:endParaRPr lang="es-ES" dirty="0"/>
          </a:p>
        </p:txBody>
      </p:sp>
    </p:spTree>
    <p:extLst>
      <p:ext uri="{BB962C8B-B14F-4D97-AF65-F5344CB8AC3E}">
        <p14:creationId xmlns:p14="http://schemas.microsoft.com/office/powerpoint/2010/main" val="2957547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21</a:t>
            </a:fld>
            <a:endParaRPr lang="es-PE"/>
          </a:p>
        </p:txBody>
      </p:sp>
    </p:spTree>
    <p:extLst>
      <p:ext uri="{BB962C8B-B14F-4D97-AF65-F5344CB8AC3E}">
        <p14:creationId xmlns:p14="http://schemas.microsoft.com/office/powerpoint/2010/main" val="19791607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22</a:t>
            </a:fld>
            <a:endParaRPr lang="es-PE"/>
          </a:p>
        </p:txBody>
      </p:sp>
    </p:spTree>
    <p:extLst>
      <p:ext uri="{BB962C8B-B14F-4D97-AF65-F5344CB8AC3E}">
        <p14:creationId xmlns:p14="http://schemas.microsoft.com/office/powerpoint/2010/main" val="4231907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23</a:t>
            </a:fld>
            <a:endParaRPr lang="es-PE"/>
          </a:p>
        </p:txBody>
      </p:sp>
    </p:spTree>
    <p:extLst>
      <p:ext uri="{BB962C8B-B14F-4D97-AF65-F5344CB8AC3E}">
        <p14:creationId xmlns:p14="http://schemas.microsoft.com/office/powerpoint/2010/main" val="15394571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24</a:t>
            </a:fld>
            <a:endParaRPr lang="es-PE"/>
          </a:p>
        </p:txBody>
      </p:sp>
    </p:spTree>
    <p:extLst>
      <p:ext uri="{BB962C8B-B14F-4D97-AF65-F5344CB8AC3E}">
        <p14:creationId xmlns:p14="http://schemas.microsoft.com/office/powerpoint/2010/main" val="657902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25</a:t>
            </a:fld>
            <a:endParaRPr lang="es-PE"/>
          </a:p>
        </p:txBody>
      </p:sp>
    </p:spTree>
    <p:extLst>
      <p:ext uri="{BB962C8B-B14F-4D97-AF65-F5344CB8AC3E}">
        <p14:creationId xmlns:p14="http://schemas.microsoft.com/office/powerpoint/2010/main" val="9487557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27</a:t>
            </a:fld>
            <a:endParaRPr lang="es-ES" dirty="0"/>
          </a:p>
        </p:txBody>
      </p:sp>
    </p:spTree>
    <p:extLst>
      <p:ext uri="{BB962C8B-B14F-4D97-AF65-F5344CB8AC3E}">
        <p14:creationId xmlns:p14="http://schemas.microsoft.com/office/powerpoint/2010/main" val="131354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28</a:t>
            </a:fld>
            <a:endParaRPr lang="es-ES" dirty="0"/>
          </a:p>
        </p:txBody>
      </p:sp>
    </p:spTree>
    <p:extLst>
      <p:ext uri="{BB962C8B-B14F-4D97-AF65-F5344CB8AC3E}">
        <p14:creationId xmlns:p14="http://schemas.microsoft.com/office/powerpoint/2010/main" val="9588299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30</a:t>
            </a:fld>
            <a:endParaRPr lang="es-ES" dirty="0"/>
          </a:p>
        </p:txBody>
      </p:sp>
    </p:spTree>
    <p:extLst>
      <p:ext uri="{BB962C8B-B14F-4D97-AF65-F5344CB8AC3E}">
        <p14:creationId xmlns:p14="http://schemas.microsoft.com/office/powerpoint/2010/main" val="11885897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6B7E992D-280B-41DE-9EA7-7D9ADBA98B46}" type="slidenum">
              <a:rPr lang="es-ES" smtClean="0"/>
              <a:pPr/>
              <a:t>4</a:t>
            </a:fld>
            <a:endParaRPr lang="es-ES" dirty="0"/>
          </a:p>
        </p:txBody>
      </p:sp>
    </p:spTree>
    <p:extLst>
      <p:ext uri="{BB962C8B-B14F-4D97-AF65-F5344CB8AC3E}">
        <p14:creationId xmlns:p14="http://schemas.microsoft.com/office/powerpoint/2010/main" val="11090097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5</a:t>
            </a:fld>
            <a:endParaRPr lang="es-PE"/>
          </a:p>
        </p:txBody>
      </p:sp>
    </p:spTree>
    <p:extLst>
      <p:ext uri="{BB962C8B-B14F-4D97-AF65-F5344CB8AC3E}">
        <p14:creationId xmlns:p14="http://schemas.microsoft.com/office/powerpoint/2010/main" val="5389771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6</a:t>
            </a:fld>
            <a:endParaRPr lang="es-PE"/>
          </a:p>
        </p:txBody>
      </p:sp>
    </p:spTree>
    <p:extLst>
      <p:ext uri="{BB962C8B-B14F-4D97-AF65-F5344CB8AC3E}">
        <p14:creationId xmlns:p14="http://schemas.microsoft.com/office/powerpoint/2010/main" val="591228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7</a:t>
            </a:fld>
            <a:endParaRPr lang="es-PE"/>
          </a:p>
        </p:txBody>
      </p:sp>
    </p:spTree>
    <p:extLst>
      <p:ext uri="{BB962C8B-B14F-4D97-AF65-F5344CB8AC3E}">
        <p14:creationId xmlns:p14="http://schemas.microsoft.com/office/powerpoint/2010/main" val="621968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8</a:t>
            </a:fld>
            <a:endParaRPr lang="es-PE"/>
          </a:p>
        </p:txBody>
      </p:sp>
    </p:spTree>
    <p:extLst>
      <p:ext uri="{BB962C8B-B14F-4D97-AF65-F5344CB8AC3E}">
        <p14:creationId xmlns:p14="http://schemas.microsoft.com/office/powerpoint/2010/main" val="1539273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9</a:t>
            </a:fld>
            <a:endParaRPr lang="es-PE"/>
          </a:p>
        </p:txBody>
      </p:sp>
    </p:spTree>
    <p:extLst>
      <p:ext uri="{BB962C8B-B14F-4D97-AF65-F5344CB8AC3E}">
        <p14:creationId xmlns:p14="http://schemas.microsoft.com/office/powerpoint/2010/main" val="4189288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fld id="{F56700CA-E45F-416D-B659-25554F846B43}" type="slidenum">
              <a:rPr lang="es-PE" smtClean="0"/>
              <a:t>10</a:t>
            </a:fld>
            <a:endParaRPr lang="es-PE"/>
          </a:p>
        </p:txBody>
      </p:sp>
    </p:spTree>
    <p:extLst>
      <p:ext uri="{BB962C8B-B14F-4D97-AF65-F5344CB8AC3E}">
        <p14:creationId xmlns:p14="http://schemas.microsoft.com/office/powerpoint/2010/main" val="2888798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ítulo y objetos">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E431DC42-303B-F545-9789-3724F9E97760}"/>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6" name="TextBox 7">
            <a:extLst>
              <a:ext uri="{FF2B5EF4-FFF2-40B4-BE49-F238E27FC236}">
                <a16:creationId xmlns:a16="http://schemas.microsoft.com/office/drawing/2014/main" id="{9372701D-0A84-0448-9BAF-91437343CCCB}"/>
              </a:ext>
            </a:extLst>
          </p:cNvPr>
          <p:cNvSpPr txBox="1"/>
          <p:nvPr userDrawn="1"/>
        </p:nvSpPr>
        <p:spPr>
          <a:xfrm>
            <a:off x="876300" y="5343295"/>
            <a:ext cx="3227165"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PROCESOS, SIMULACIÓN Y MEJORA CONTINUA</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SESIÓN 15</a:t>
            </a:r>
            <a:endParaRPr lang="en-US" sz="800" dirty="0">
              <a:solidFill>
                <a:schemeClr val="bg1">
                  <a:lumMod val="50000"/>
                </a:schemeClr>
              </a:solidFill>
              <a:latin typeface="Calibri"/>
              <a:cs typeface="Calibri"/>
            </a:endParaRPr>
          </a:p>
        </p:txBody>
      </p:sp>
      <p:pic>
        <p:nvPicPr>
          <p:cNvPr id="10" name="Imagen 9">
            <a:extLst>
              <a:ext uri="{FF2B5EF4-FFF2-40B4-BE49-F238E27FC236}">
                <a16:creationId xmlns:a16="http://schemas.microsoft.com/office/drawing/2014/main" id="{7E0D14F7-6E9D-9E40-BFFD-243BDDA808DD}"/>
              </a:ext>
            </a:extLst>
          </p:cNvPr>
          <p:cNvPicPr>
            <a:picLocks noChangeAspect="1"/>
          </p:cNvPicPr>
          <p:nvPr userDrawn="1"/>
        </p:nvPicPr>
        <p:blipFill>
          <a:blip r:embed="rId2"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444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4323974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emf"/><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E431DC42-303B-F545-9789-3724F9E97760}"/>
              </a:ext>
            </a:extLst>
          </p:cNvPr>
          <p:cNvSpPr/>
          <p:nvPr userDrawn="1"/>
        </p:nvSpPr>
        <p:spPr>
          <a:xfrm>
            <a:off x="7204422" y="5371562"/>
            <a:ext cx="1544012" cy="184666"/>
          </a:xfrm>
          <a:prstGeom prst="rect">
            <a:avLst/>
          </a:prstGeom>
        </p:spPr>
        <p:txBody>
          <a:bodyPr wrap="none">
            <a:spAutoFit/>
          </a:bodyPr>
          <a:lstStyle/>
          <a:p>
            <a:pPr algn="r"/>
            <a:r>
              <a:rPr lang="es-ES_tradnl" sz="600" dirty="0">
                <a:solidFill>
                  <a:schemeClr val="bg1">
                    <a:lumMod val="50000"/>
                  </a:schemeClr>
                </a:solidFill>
              </a:rPr>
              <a:t>© ISIL. Todos los derechos reservados</a:t>
            </a:r>
          </a:p>
        </p:txBody>
      </p:sp>
      <p:sp>
        <p:nvSpPr>
          <p:cNvPr id="6" name="TextBox 7">
            <a:extLst>
              <a:ext uri="{FF2B5EF4-FFF2-40B4-BE49-F238E27FC236}">
                <a16:creationId xmlns:a16="http://schemas.microsoft.com/office/drawing/2014/main" id="{9372701D-0A84-0448-9BAF-91437343CCCB}"/>
              </a:ext>
            </a:extLst>
          </p:cNvPr>
          <p:cNvSpPr txBox="1"/>
          <p:nvPr userDrawn="1"/>
        </p:nvSpPr>
        <p:spPr>
          <a:xfrm>
            <a:off x="876300" y="5343295"/>
            <a:ext cx="3227165" cy="215444"/>
          </a:xfrm>
          <a:prstGeom prst="rect">
            <a:avLst/>
          </a:prstGeom>
          <a:noFill/>
        </p:spPr>
        <p:txBody>
          <a:bodyPr wrap="none" rtlCol="0">
            <a:spAutoFit/>
          </a:bodyPr>
          <a:lstStyle/>
          <a:p>
            <a:r>
              <a:rPr lang="en-US" sz="800" kern="1200" dirty="0">
                <a:solidFill>
                  <a:schemeClr val="bg1">
                    <a:lumMod val="50000"/>
                  </a:schemeClr>
                </a:solidFill>
                <a:latin typeface="Calibri"/>
                <a:ea typeface="+mn-ea"/>
                <a:cs typeface="Calibri"/>
                <a:sym typeface="Wingdings"/>
              </a:rPr>
              <a:t>GESTIÓN DE PROCESOS, SIMULACIÓN Y MEJORA CONTINUA</a:t>
            </a:r>
            <a:r>
              <a:rPr lang="en-US" sz="800" kern="1200" baseline="0" dirty="0">
                <a:solidFill>
                  <a:schemeClr val="bg1">
                    <a:lumMod val="50000"/>
                  </a:schemeClr>
                </a:solidFill>
                <a:latin typeface="Calibri"/>
                <a:ea typeface="+mn-ea"/>
                <a:cs typeface="Calibri"/>
                <a:sym typeface="Wingdings"/>
              </a:rPr>
              <a:t>  </a:t>
            </a:r>
            <a:r>
              <a:rPr lang="en-US" sz="800" dirty="0">
                <a:solidFill>
                  <a:schemeClr val="bg1">
                    <a:lumMod val="50000"/>
                  </a:schemeClr>
                </a:solidFill>
                <a:latin typeface="Calibri"/>
                <a:ea typeface="Wingdings"/>
                <a:cs typeface="Calibri"/>
                <a:sym typeface="Wingdings"/>
              </a:rPr>
              <a:t></a:t>
            </a:r>
            <a:r>
              <a:rPr lang="en-US" sz="800" kern="1200" dirty="0">
                <a:solidFill>
                  <a:schemeClr val="bg1">
                    <a:lumMod val="50000"/>
                  </a:schemeClr>
                </a:solidFill>
                <a:latin typeface="Calibri"/>
                <a:ea typeface="+mn-ea"/>
                <a:cs typeface="Calibri"/>
                <a:sym typeface="Wingdings"/>
              </a:rPr>
              <a:t>  SESIÓN 15</a:t>
            </a:r>
            <a:endParaRPr lang="en-US" sz="800" dirty="0">
              <a:solidFill>
                <a:schemeClr val="bg1">
                  <a:lumMod val="50000"/>
                </a:schemeClr>
              </a:solidFill>
              <a:latin typeface="Calibri"/>
              <a:cs typeface="Calibri"/>
            </a:endParaRPr>
          </a:p>
        </p:txBody>
      </p:sp>
      <p:pic>
        <p:nvPicPr>
          <p:cNvPr id="7" name="Imagen 6">
            <a:extLst>
              <a:ext uri="{FF2B5EF4-FFF2-40B4-BE49-F238E27FC236}">
                <a16:creationId xmlns:a16="http://schemas.microsoft.com/office/drawing/2014/main" id="{7E0D14F7-6E9D-9E40-BFFD-243BDDA808DD}"/>
              </a:ext>
            </a:extLst>
          </p:cNvPr>
          <p:cNvPicPr>
            <a:picLocks noChangeAspect="1"/>
          </p:cNvPicPr>
          <p:nvPr userDrawn="1"/>
        </p:nvPicPr>
        <p:blipFill>
          <a:blip r:embed="rId5" cstate="screen">
            <a:alphaModFix amt="20000"/>
            <a:extLst>
              <a:ext uri="{28A0092B-C50C-407E-A947-70E740481C1C}">
                <a14:useLocalDpi xmlns:a14="http://schemas.microsoft.com/office/drawing/2010/main"/>
              </a:ext>
            </a:extLst>
          </a:blip>
          <a:stretch>
            <a:fillRect/>
          </a:stretch>
        </p:blipFill>
        <p:spPr>
          <a:xfrm>
            <a:off x="506316" y="5349405"/>
            <a:ext cx="369984" cy="206823"/>
          </a:xfrm>
          <a:prstGeom prst="rect">
            <a:avLst/>
          </a:prstGeom>
        </p:spPr>
      </p:pic>
    </p:spTree>
  </p:cSld>
  <p:clrMap bg1="lt1" tx1="dk1" bg2="lt2" tx2="dk2" accent1="accent1" accent2="accent2" accent3="accent3" accent4="accent4" accent5="accent5" accent6="accent6" hlink="hlink" folHlink="folHlink"/>
  <p:sldLayoutIdLst>
    <p:sldLayoutId id="2147483673" r:id="rId1"/>
    <p:sldLayoutId id="2147483684" r:id="rId2"/>
    <p:sldLayoutId id="2147483688" r:id="rId3"/>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lang="es-ES" sz="3200" b="0" smtClean="0">
          <a:solidFill>
            <a:schemeClr val="tx1"/>
          </a:solidFill>
          <a:latin typeface="+mn-lt"/>
          <a:ea typeface="+mn-ea"/>
          <a:cs typeface="+mn-cs"/>
        </a:defRPr>
      </a:lvl1pPr>
      <a:lvl2pPr marL="742950" indent="-285750" algn="l" rtl="0" eaLnBrk="0" fontAlgn="base" hangingPunct="0">
        <a:spcBef>
          <a:spcPct val="20000"/>
        </a:spcBef>
        <a:spcAft>
          <a:spcPct val="0"/>
        </a:spcAft>
        <a:buChar char="–"/>
        <a:defRPr lang="es-ES" sz="2800" smtClean="0">
          <a:solidFill>
            <a:schemeClr val="tx1"/>
          </a:solidFill>
          <a:latin typeface="+mn-lt"/>
        </a:defRPr>
      </a:lvl2pPr>
      <a:lvl3pPr marL="1143000" indent="-228600" algn="l" rtl="0" eaLnBrk="0" fontAlgn="base" hangingPunct="0">
        <a:spcBef>
          <a:spcPct val="20000"/>
        </a:spcBef>
        <a:spcAft>
          <a:spcPct val="0"/>
        </a:spcAft>
        <a:buChar char="•"/>
        <a:defRPr lang="es-ES" sz="2400" smtClean="0">
          <a:solidFill>
            <a:schemeClr val="tx1"/>
          </a:solidFill>
          <a:latin typeface="+mn-lt"/>
        </a:defRPr>
      </a:lvl3pPr>
      <a:lvl4pPr marL="1600200" indent="-228600" algn="l" rtl="0" eaLnBrk="0" fontAlgn="base" hangingPunct="0">
        <a:spcBef>
          <a:spcPct val="20000"/>
        </a:spcBef>
        <a:spcAft>
          <a:spcPct val="0"/>
        </a:spcAft>
        <a:buChar char="–"/>
        <a:defRPr lang="es-ES" sz="2000" smtClean="0">
          <a:solidFill>
            <a:schemeClr val="tx1"/>
          </a:solidFill>
          <a:latin typeface="+mn-lt"/>
        </a:defRPr>
      </a:lvl4pPr>
      <a:lvl5pPr marL="2057400" indent="-228600" algn="l" rtl="0" eaLnBrk="0" fontAlgn="base" hangingPunct="0">
        <a:spcBef>
          <a:spcPct val="20000"/>
        </a:spcBef>
        <a:spcAft>
          <a:spcPct val="0"/>
        </a:spcAft>
        <a:buChar char="»"/>
        <a:defRPr lang="es-ES" sz="2000" smtClean="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emf"/><Relationship Id="rId5" Type="http://schemas.openxmlformats.org/officeDocument/2006/relationships/image" Target="../media/image5.emf"/><Relationship Id="rId10" Type="http://schemas.openxmlformats.org/officeDocument/2006/relationships/image" Target="../media/image10.png"/><Relationship Id="rId4" Type="http://schemas.openxmlformats.org/officeDocument/2006/relationships/image" Target="../media/image4.emf"/><Relationship Id="rId9" Type="http://schemas.openxmlformats.org/officeDocument/2006/relationships/image" Target="../media/image9.emf"/></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tags" Target="../tags/tag7.xml"/><Relationship Id="rId4" Type="http://schemas.openxmlformats.org/officeDocument/2006/relationships/image" Target="../media/image20.jp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ags" Target="../tags/tag8.xml"/><Relationship Id="rId4" Type="http://schemas.openxmlformats.org/officeDocument/2006/relationships/image" Target="../media/image21.jp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tags" Target="../tags/tag9.xml"/><Relationship Id="rId4" Type="http://schemas.openxmlformats.org/officeDocument/2006/relationships/image" Target="../media/image22.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ags" Target="../tags/tag10.xml"/><Relationship Id="rId4" Type="http://schemas.openxmlformats.org/officeDocument/2006/relationships/image" Target="../media/image23.jp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tags" Target="../tags/tag11.xml"/><Relationship Id="rId4" Type="http://schemas.openxmlformats.org/officeDocument/2006/relationships/image" Target="../media/image24.tiff"/></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tags" Target="../tags/tag12.xml"/><Relationship Id="rId4" Type="http://schemas.openxmlformats.org/officeDocument/2006/relationships/image" Target="../media/image25.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tags" Target="../tags/tag13.xml"/><Relationship Id="rId4" Type="http://schemas.openxmlformats.org/officeDocument/2006/relationships/image" Target="../media/image26.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tags" Target="../tags/tag14.xml"/><Relationship Id="rId4" Type="http://schemas.openxmlformats.org/officeDocument/2006/relationships/image" Target="../media/image27.tiff"/></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15.xml"/><Relationship Id="rId4" Type="http://schemas.openxmlformats.org/officeDocument/2006/relationships/image" Target="../media/image28.jpg"/></Relationships>
</file>

<file path=ppt/slides/_rels/slide1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16.xml"/><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17.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18.xml"/><Relationship Id="rId4" Type="http://schemas.openxmlformats.org/officeDocument/2006/relationships/image" Target="../media/image30.tiff"/></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tags" Target="../tags/tag19.xml"/><Relationship Id="rId4" Type="http://schemas.openxmlformats.org/officeDocument/2006/relationships/image" Target="../media/image31.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20.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3.xml"/><Relationship Id="rId1" Type="http://schemas.openxmlformats.org/officeDocument/2006/relationships/tags" Target="../tags/tag21.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8.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30.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31.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5.jp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3.xml"/><Relationship Id="rId4" Type="http://schemas.openxmlformats.org/officeDocument/2006/relationships/image" Target="../media/image16.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4.xml"/><Relationship Id="rId4" Type="http://schemas.openxmlformats.org/officeDocument/2006/relationships/image" Target="../media/image17.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5.xml"/><Relationship Id="rId4" Type="http://schemas.openxmlformats.org/officeDocument/2006/relationships/image" Target="../media/image18.jp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6.xml"/><Relationship Id="rId4" Type="http://schemas.openxmlformats.org/officeDocument/2006/relationships/image" Target="../media/image1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ángulo 40"/>
          <p:cNvSpPr/>
          <p:nvPr/>
        </p:nvSpPr>
        <p:spPr>
          <a:xfrm>
            <a:off x="182879" y="5120640"/>
            <a:ext cx="4304965" cy="4620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p:nvSpPr>
        <p:spPr>
          <a:xfrm>
            <a:off x="3743325" y="2200"/>
            <a:ext cx="5400675" cy="5715000"/>
          </a:xfrm>
          <a:prstGeom prst="rect">
            <a:avLst/>
          </a:prstGeom>
          <a:solidFill>
            <a:srgbClr val="ACD1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9" name="Imagen 18"/>
          <p:cNvPicPr>
            <a:picLocks noChangeAspect="1"/>
          </p:cNvPicPr>
          <p:nvPr/>
        </p:nvPicPr>
        <p:blipFill>
          <a:blip r:embed="rId3"/>
          <a:stretch>
            <a:fillRect/>
          </a:stretch>
        </p:blipFill>
        <p:spPr>
          <a:xfrm>
            <a:off x="503238" y="1885863"/>
            <a:ext cx="174625" cy="174625"/>
          </a:xfrm>
          <a:prstGeom prst="rect">
            <a:avLst/>
          </a:prstGeom>
        </p:spPr>
      </p:pic>
      <p:sp>
        <p:nvSpPr>
          <p:cNvPr id="23" name="CuadroTexto 22">
            <a:extLst>
              <a:ext uri="{FF2B5EF4-FFF2-40B4-BE49-F238E27FC236}">
                <a16:creationId xmlns:a16="http://schemas.microsoft.com/office/drawing/2014/main" id="{00376003-8003-B944-8B01-9A232A7A385C}"/>
              </a:ext>
            </a:extLst>
          </p:cNvPr>
          <p:cNvSpPr txBox="1"/>
          <p:nvPr/>
        </p:nvSpPr>
        <p:spPr>
          <a:xfrm>
            <a:off x="503238" y="808689"/>
            <a:ext cx="3104743" cy="138499"/>
          </a:xfrm>
          <a:prstGeom prst="rect">
            <a:avLst/>
          </a:prstGeom>
          <a:noFill/>
        </p:spPr>
        <p:txBody>
          <a:bodyPr wrap="square" lIns="0" tIns="0" rIns="0" bIns="0" rtlCol="0">
            <a:spAutoFit/>
          </a:bodyPr>
          <a:lstStyle/>
          <a:p>
            <a:r>
              <a:rPr lang="es-ES_tradnl" sz="900" b="1" dirty="0">
                <a:solidFill>
                  <a:srgbClr val="6C6D6C"/>
                </a:solidFill>
                <a:latin typeface="Calibri" charset="0"/>
                <a:cs typeface="Calibri" charset="0"/>
              </a:rPr>
              <a:t>GESTIÓN DE PROCESOS, SIMULACIÓN Y MEJORA CONTINUA</a:t>
            </a:r>
          </a:p>
        </p:txBody>
      </p:sp>
      <p:pic>
        <p:nvPicPr>
          <p:cNvPr id="26" name="Imagen 25"/>
          <p:cNvPicPr>
            <a:picLocks noChangeAspect="1"/>
          </p:cNvPicPr>
          <p:nvPr/>
        </p:nvPicPr>
        <p:blipFill>
          <a:blip r:embed="rId4">
            <a:alphaModFix amt="35000"/>
          </a:blip>
          <a:stretch>
            <a:fillRect/>
          </a:stretch>
        </p:blipFill>
        <p:spPr>
          <a:xfrm flipH="1">
            <a:off x="7912730" y="3083101"/>
            <a:ext cx="330754" cy="210584"/>
          </a:xfrm>
          <a:prstGeom prst="rect">
            <a:avLst/>
          </a:prstGeom>
        </p:spPr>
      </p:pic>
      <p:pic>
        <p:nvPicPr>
          <p:cNvPr id="30" name="Imagen 29"/>
          <p:cNvPicPr>
            <a:picLocks noChangeAspect="1"/>
          </p:cNvPicPr>
          <p:nvPr/>
        </p:nvPicPr>
        <p:blipFill>
          <a:blip r:embed="rId5">
            <a:alphaModFix amt="35000"/>
          </a:blip>
          <a:stretch>
            <a:fillRect/>
          </a:stretch>
        </p:blipFill>
        <p:spPr>
          <a:xfrm>
            <a:off x="7509203" y="1095185"/>
            <a:ext cx="114521" cy="114521"/>
          </a:xfrm>
          <a:prstGeom prst="rect">
            <a:avLst/>
          </a:prstGeom>
        </p:spPr>
      </p:pic>
      <p:pic>
        <p:nvPicPr>
          <p:cNvPr id="37" name="Imagen 36"/>
          <p:cNvPicPr>
            <a:picLocks noChangeAspect="1"/>
          </p:cNvPicPr>
          <p:nvPr/>
        </p:nvPicPr>
        <p:blipFill>
          <a:blip r:embed="rId4">
            <a:alphaModFix amt="35000"/>
          </a:blip>
          <a:stretch>
            <a:fillRect/>
          </a:stretch>
        </p:blipFill>
        <p:spPr>
          <a:xfrm>
            <a:off x="4487845" y="2266121"/>
            <a:ext cx="317533" cy="196092"/>
          </a:xfrm>
          <a:prstGeom prst="rect">
            <a:avLst/>
          </a:prstGeom>
        </p:spPr>
      </p:pic>
      <p:pic>
        <p:nvPicPr>
          <p:cNvPr id="39" name="Imagen 38"/>
          <p:cNvPicPr>
            <a:picLocks noChangeAspect="1"/>
          </p:cNvPicPr>
          <p:nvPr/>
        </p:nvPicPr>
        <p:blipFill>
          <a:blip r:embed="rId4">
            <a:alphaModFix amt="35000"/>
          </a:blip>
          <a:stretch>
            <a:fillRect/>
          </a:stretch>
        </p:blipFill>
        <p:spPr>
          <a:xfrm flipH="1">
            <a:off x="8111944" y="1223486"/>
            <a:ext cx="263080" cy="167497"/>
          </a:xfrm>
          <a:prstGeom prst="rect">
            <a:avLst/>
          </a:prstGeom>
        </p:spPr>
      </p:pic>
      <p:pic>
        <p:nvPicPr>
          <p:cNvPr id="40" name="Imagen 39"/>
          <p:cNvPicPr>
            <a:picLocks noChangeAspect="1"/>
          </p:cNvPicPr>
          <p:nvPr/>
        </p:nvPicPr>
        <p:blipFill>
          <a:blip r:embed="rId5">
            <a:alphaModFix amt="35000"/>
          </a:blip>
          <a:stretch>
            <a:fillRect/>
          </a:stretch>
        </p:blipFill>
        <p:spPr>
          <a:xfrm>
            <a:off x="5576266" y="2378873"/>
            <a:ext cx="114521" cy="114521"/>
          </a:xfrm>
          <a:prstGeom prst="rect">
            <a:avLst/>
          </a:prstGeom>
        </p:spPr>
      </p:pic>
      <p:pic>
        <p:nvPicPr>
          <p:cNvPr id="48" name="Imagen 47"/>
          <p:cNvPicPr>
            <a:picLocks noChangeAspect="1"/>
          </p:cNvPicPr>
          <p:nvPr/>
        </p:nvPicPr>
        <p:blipFill>
          <a:blip r:embed="rId4">
            <a:alphaModFix amt="35000"/>
          </a:blip>
          <a:stretch>
            <a:fillRect/>
          </a:stretch>
        </p:blipFill>
        <p:spPr>
          <a:xfrm flipH="1">
            <a:off x="5887997" y="1698053"/>
            <a:ext cx="272736" cy="173645"/>
          </a:xfrm>
          <a:prstGeom prst="rect">
            <a:avLst/>
          </a:prstGeom>
        </p:spPr>
      </p:pic>
      <p:pic>
        <p:nvPicPr>
          <p:cNvPr id="50" name="Imagen 49"/>
          <p:cNvPicPr>
            <a:picLocks noChangeAspect="1"/>
          </p:cNvPicPr>
          <p:nvPr/>
        </p:nvPicPr>
        <p:blipFill>
          <a:blip r:embed="rId5">
            <a:alphaModFix amt="35000"/>
          </a:blip>
          <a:stretch>
            <a:fillRect/>
          </a:stretch>
        </p:blipFill>
        <p:spPr>
          <a:xfrm>
            <a:off x="8505456" y="2569985"/>
            <a:ext cx="76092" cy="76092"/>
          </a:xfrm>
          <a:prstGeom prst="rect">
            <a:avLst/>
          </a:prstGeom>
        </p:spPr>
      </p:pic>
      <p:pic>
        <p:nvPicPr>
          <p:cNvPr id="8" name="Imagen 7"/>
          <p:cNvPicPr>
            <a:picLocks noChangeAspect="1"/>
          </p:cNvPicPr>
          <p:nvPr/>
        </p:nvPicPr>
        <p:blipFill>
          <a:blip r:embed="rId6">
            <a:alphaModFix amt="35000"/>
          </a:blip>
          <a:stretch>
            <a:fillRect/>
          </a:stretch>
        </p:blipFill>
        <p:spPr>
          <a:xfrm>
            <a:off x="6200774" y="560161"/>
            <a:ext cx="635554" cy="635554"/>
          </a:xfrm>
          <a:prstGeom prst="rect">
            <a:avLst/>
          </a:prstGeom>
        </p:spPr>
      </p:pic>
      <p:pic>
        <p:nvPicPr>
          <p:cNvPr id="10" name="Imagen 9"/>
          <p:cNvPicPr>
            <a:picLocks noChangeAspect="1"/>
          </p:cNvPicPr>
          <p:nvPr/>
        </p:nvPicPr>
        <p:blipFill>
          <a:blip r:embed="rId7">
            <a:alphaModFix amt="41000"/>
          </a:blip>
          <a:stretch>
            <a:fillRect/>
          </a:stretch>
        </p:blipFill>
        <p:spPr>
          <a:xfrm>
            <a:off x="7641486" y="1778879"/>
            <a:ext cx="660479" cy="735049"/>
          </a:xfrm>
          <a:prstGeom prst="rect">
            <a:avLst/>
          </a:prstGeom>
        </p:spPr>
      </p:pic>
      <p:pic>
        <p:nvPicPr>
          <p:cNvPr id="11" name="Imagen 10"/>
          <p:cNvPicPr>
            <a:picLocks noChangeAspect="1"/>
          </p:cNvPicPr>
          <p:nvPr/>
        </p:nvPicPr>
        <p:blipFill>
          <a:blip r:embed="rId8">
            <a:alphaModFix amt="41000"/>
          </a:blip>
          <a:stretch>
            <a:fillRect/>
          </a:stretch>
        </p:blipFill>
        <p:spPr>
          <a:xfrm>
            <a:off x="5061550" y="1439333"/>
            <a:ext cx="400659" cy="560923"/>
          </a:xfrm>
          <a:prstGeom prst="rect">
            <a:avLst/>
          </a:prstGeom>
        </p:spPr>
      </p:pic>
      <p:pic>
        <p:nvPicPr>
          <p:cNvPr id="12" name="Imagen 11"/>
          <p:cNvPicPr>
            <a:picLocks noChangeAspect="1"/>
          </p:cNvPicPr>
          <p:nvPr/>
        </p:nvPicPr>
        <p:blipFill>
          <a:blip r:embed="rId9">
            <a:alphaModFix amt="41000"/>
          </a:blip>
          <a:stretch>
            <a:fillRect/>
          </a:stretch>
        </p:blipFill>
        <p:spPr>
          <a:xfrm>
            <a:off x="4790427" y="2946166"/>
            <a:ext cx="541333" cy="451111"/>
          </a:xfrm>
          <a:prstGeom prst="rect">
            <a:avLst/>
          </a:prstGeom>
        </p:spPr>
      </p:pic>
      <p:sp>
        <p:nvSpPr>
          <p:cNvPr id="25" name="Rectángulo 24"/>
          <p:cNvSpPr/>
          <p:nvPr/>
        </p:nvSpPr>
        <p:spPr>
          <a:xfrm>
            <a:off x="503238" y="2177570"/>
            <a:ext cx="3240087" cy="689420"/>
          </a:xfrm>
          <a:prstGeom prst="rect">
            <a:avLst/>
          </a:prstGeom>
        </p:spPr>
        <p:txBody>
          <a:bodyPr wrap="square" lIns="0" tIns="0" rIns="0" bIns="0">
            <a:spAutoFit/>
          </a:bodyPr>
          <a:lstStyle/>
          <a:p>
            <a:pPr>
              <a:lnSpc>
                <a:spcPct val="80000"/>
              </a:lnSpc>
            </a:pPr>
            <a:r>
              <a:rPr lang="es-ES_tradnl" sz="2800" dirty="0">
                <a:latin typeface="Graphik Medium" charset="0"/>
                <a:ea typeface="Graphik Medium" charset="0"/>
                <a:cs typeface="Graphik Medium" charset="0"/>
              </a:rPr>
              <a:t>MODELOS DE </a:t>
            </a:r>
            <a:r>
              <a:rPr lang="es-ES_tradnl" sz="2800" b="1" dirty="0">
                <a:latin typeface="Graphik Bold" charset="0"/>
                <a:ea typeface="Graphik Bold" charset="0"/>
                <a:cs typeface="Graphik Bold" charset="0"/>
              </a:rPr>
              <a:t>EXCELENCIA</a:t>
            </a:r>
            <a:endParaRPr lang="es-ES" sz="2800" b="1" dirty="0">
              <a:latin typeface="Graphik Bold" charset="0"/>
              <a:ea typeface="Graphik Bold" charset="0"/>
              <a:cs typeface="Graphik Bold" charset="0"/>
            </a:endParaRPr>
          </a:p>
        </p:txBody>
      </p:sp>
      <p:sp>
        <p:nvSpPr>
          <p:cNvPr id="27" name="Rectángulo 26"/>
          <p:cNvSpPr/>
          <p:nvPr/>
        </p:nvSpPr>
        <p:spPr>
          <a:xfrm>
            <a:off x="503237" y="3219842"/>
            <a:ext cx="3104744" cy="422873"/>
          </a:xfrm>
          <a:prstGeom prst="rect">
            <a:avLst/>
          </a:prstGeom>
        </p:spPr>
        <p:txBody>
          <a:bodyPr wrap="square" lIns="0" tIns="0" rIns="0" bIns="0">
            <a:spAutoFit/>
          </a:bodyPr>
          <a:lstStyle/>
          <a:p>
            <a:pPr marL="177800" indent="-177800">
              <a:lnSpc>
                <a:spcPct val="120000"/>
              </a:lnSpc>
              <a:buClr>
                <a:srgbClr val="ACD144"/>
              </a:buClr>
              <a:buSzPct val="100000"/>
              <a:buFont typeface="Arial"/>
              <a:buChar char="•"/>
            </a:pPr>
            <a:r>
              <a:rPr lang="es-ES" sz="1200" dirty="0">
                <a:latin typeface="Graphik Medium" charset="0"/>
                <a:ea typeface="Graphik Medium" charset="0"/>
                <a:cs typeface="Graphik Medium" charset="0"/>
              </a:rPr>
              <a:t>Los 14 principios de Edward Deming.</a:t>
            </a:r>
          </a:p>
          <a:p>
            <a:pPr marL="177800" indent="-177800">
              <a:lnSpc>
                <a:spcPct val="120000"/>
              </a:lnSpc>
              <a:buClr>
                <a:srgbClr val="ACD144"/>
              </a:buClr>
              <a:buSzPct val="100000"/>
              <a:buFont typeface="Arial"/>
              <a:buChar char="•"/>
            </a:pPr>
            <a:r>
              <a:rPr lang="es-ES" sz="1200" dirty="0">
                <a:latin typeface="Graphik Medium" charset="0"/>
                <a:ea typeface="Graphik Medium" charset="0"/>
                <a:cs typeface="Graphik Medium" charset="0"/>
              </a:rPr>
              <a:t>Modelos de gestión de calidad total.</a:t>
            </a:r>
          </a:p>
        </p:txBody>
      </p:sp>
      <p:sp>
        <p:nvSpPr>
          <p:cNvPr id="28" name="CuadroTexto 27">
            <a:extLst>
              <a:ext uri="{FF2B5EF4-FFF2-40B4-BE49-F238E27FC236}">
                <a16:creationId xmlns:a16="http://schemas.microsoft.com/office/drawing/2014/main" id="{93FC3217-3DCC-0941-BA6B-6CEEC9F1D080}"/>
              </a:ext>
            </a:extLst>
          </p:cNvPr>
          <p:cNvSpPr txBox="1"/>
          <p:nvPr/>
        </p:nvSpPr>
        <p:spPr>
          <a:xfrm>
            <a:off x="743902" y="1819386"/>
            <a:ext cx="1457648" cy="307777"/>
          </a:xfrm>
          <a:prstGeom prst="rect">
            <a:avLst/>
          </a:prstGeom>
          <a:noFill/>
        </p:spPr>
        <p:txBody>
          <a:bodyPr wrap="square" lIns="0" tIns="0" rIns="0" bIns="0" rtlCol="0">
            <a:spAutoFit/>
          </a:bodyPr>
          <a:lstStyle/>
          <a:p>
            <a:r>
              <a:rPr lang="es-ES_tradnl" sz="2000" b="1" dirty="0">
                <a:solidFill>
                  <a:srgbClr val="ACD144"/>
                </a:solidFill>
                <a:latin typeface="Calibri" charset="0"/>
                <a:ea typeface="Calibri" charset="0"/>
                <a:cs typeface="Calibri" charset="0"/>
              </a:rPr>
              <a:t>SESIÓN 15</a:t>
            </a:r>
          </a:p>
        </p:txBody>
      </p:sp>
      <p:pic>
        <p:nvPicPr>
          <p:cNvPr id="2" name="Imagen 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855457" y="809726"/>
            <a:ext cx="4820231" cy="4820231"/>
          </a:xfrm>
          <a:prstGeom prst="rect">
            <a:avLst/>
          </a:prstGeom>
        </p:spPr>
      </p:pic>
    </p:spTree>
    <p:extLst>
      <p:ext uri="{BB962C8B-B14F-4D97-AF65-F5344CB8AC3E}">
        <p14:creationId xmlns:p14="http://schemas.microsoft.com/office/powerpoint/2010/main" val="909209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shutterstock_239204731.jpg"/>
          <p:cNvPicPr>
            <a:picLocks noChangeAspect="1"/>
          </p:cNvPicPr>
          <p:nvPr/>
        </p:nvPicPr>
        <p:blipFill rotWithShape="1">
          <a:blip r:embed="rId4">
            <a:extLst>
              <a:ext uri="{28A0092B-C50C-407E-A947-70E740481C1C}">
                <a14:useLocalDpi xmlns:a14="http://schemas.microsoft.com/office/drawing/2010/main" val="0"/>
              </a:ext>
            </a:extLst>
          </a:blip>
          <a:srcRect l="24509"/>
          <a:stretch/>
        </p:blipFill>
        <p:spPr>
          <a:xfrm>
            <a:off x="4067175" y="916472"/>
            <a:ext cx="5076825" cy="4317516"/>
          </a:xfrm>
          <a:prstGeom prst="rect">
            <a:avLst/>
          </a:prstGeom>
        </p:spPr>
      </p:pic>
      <p:sp>
        <p:nvSpPr>
          <p:cNvPr id="7"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sp>
        <p:nvSpPr>
          <p:cNvPr id="5" name="Rectángulo 4">
            <a:extLst>
              <a:ext uri="{FF2B5EF4-FFF2-40B4-BE49-F238E27FC236}">
                <a16:creationId xmlns:a16="http://schemas.microsoft.com/office/drawing/2014/main" id="{43022E40-A620-444B-AB12-5BEE015CC7A2}"/>
              </a:ext>
            </a:extLst>
          </p:cNvPr>
          <p:cNvSpPr/>
          <p:nvPr/>
        </p:nvSpPr>
        <p:spPr>
          <a:xfrm>
            <a:off x="503238" y="916472"/>
            <a:ext cx="3168650" cy="2846933"/>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+ 06.</a:t>
            </a:r>
            <a:br>
              <a:rPr lang="es-ES" sz="1600" b="1" dirty="0">
                <a:solidFill>
                  <a:srgbClr val="EE4639"/>
                </a:solidFill>
                <a:latin typeface="Calibri" charset="0"/>
                <a:cs typeface="Calibri" charset="0"/>
              </a:rPr>
            </a:br>
            <a:r>
              <a:rPr lang="es-ES" sz="1600" dirty="0">
                <a:solidFill>
                  <a:srgbClr val="EE4639"/>
                </a:solidFill>
                <a:latin typeface="Calibri" charset="0"/>
                <a:cs typeface="Calibri" charset="0"/>
              </a:rPr>
              <a:t>INSTITUIR LA CAPACITACIÓN </a:t>
            </a:r>
            <a:br>
              <a:rPr lang="es-ES" sz="1600" dirty="0">
                <a:solidFill>
                  <a:srgbClr val="EE4639"/>
                </a:solidFill>
                <a:latin typeface="Calibri" charset="0"/>
                <a:cs typeface="Calibri" charset="0"/>
              </a:rPr>
            </a:br>
            <a:r>
              <a:rPr lang="es-ES" sz="1600" b="1" dirty="0">
                <a:solidFill>
                  <a:srgbClr val="EE4639"/>
                </a:solidFill>
                <a:latin typeface="Calibri" charset="0"/>
                <a:cs typeface="Calibri" charset="0"/>
              </a:rPr>
              <a:t>EN EL TRABAJO:</a:t>
            </a:r>
            <a:endParaRPr lang="es-PE" sz="1600" b="1" dirty="0">
              <a:solidFill>
                <a:srgbClr val="EE4639"/>
              </a:solidFill>
              <a:latin typeface="Calibri" charset="0"/>
              <a:cs typeface="Calibri" charset="0"/>
            </a:endParaRPr>
          </a:p>
          <a:p>
            <a:pPr marL="11113" lvl="0"/>
            <a:r>
              <a:rPr lang="es-ES" sz="1600" dirty="0">
                <a:latin typeface="Calibri" charset="0"/>
                <a:ea typeface="Calibri" charset="0"/>
                <a:cs typeface="Calibri" charset="0"/>
              </a:rPr>
              <a:t>"Con mucha frecuencia, a los trabajadores les enseñan su trabajo otros trabajadores que nunca recibieron una buena capacitación. Están obligados a seguir instrucciones ininteligibles. No pueden cumplir </a:t>
            </a:r>
            <a:br>
              <a:rPr lang="es-ES" sz="1600" dirty="0">
                <a:latin typeface="Calibri" charset="0"/>
                <a:ea typeface="Calibri" charset="0"/>
                <a:cs typeface="Calibri" charset="0"/>
              </a:rPr>
            </a:br>
            <a:r>
              <a:rPr lang="es-ES" sz="1600" dirty="0">
                <a:latin typeface="Calibri" charset="0"/>
                <a:ea typeface="Calibri" charset="0"/>
                <a:cs typeface="Calibri" charset="0"/>
              </a:rPr>
              <a:t>bien su trabajo porque nadie les dice cómo hacerlo".</a:t>
            </a:r>
            <a:endParaRPr lang="es-PE" sz="1600" dirty="0">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1485635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l="9974" r="12329"/>
          <a:stretch/>
        </p:blipFill>
        <p:spPr>
          <a:xfrm>
            <a:off x="4067175" y="916472"/>
            <a:ext cx="5076826" cy="4317516"/>
          </a:xfrm>
          <a:prstGeom prst="rect">
            <a:avLst/>
          </a:prstGeom>
        </p:spPr>
      </p:pic>
      <p:sp>
        <p:nvSpPr>
          <p:cNvPr id="5" name="Rectángulo 4">
            <a:extLst>
              <a:ext uri="{FF2B5EF4-FFF2-40B4-BE49-F238E27FC236}">
                <a16:creationId xmlns:a16="http://schemas.microsoft.com/office/drawing/2014/main" id="{1EEDF290-54FF-C74A-B422-42D0E3367D61}"/>
              </a:ext>
            </a:extLst>
          </p:cNvPr>
          <p:cNvSpPr/>
          <p:nvPr/>
        </p:nvSpPr>
        <p:spPr>
          <a:xfrm>
            <a:off x="503238" y="916472"/>
            <a:ext cx="3168650" cy="2354491"/>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+ 07.</a:t>
            </a:r>
            <a:br>
              <a:rPr lang="es-ES" sz="1600" b="1" dirty="0">
                <a:solidFill>
                  <a:srgbClr val="EE4639"/>
                </a:solidFill>
                <a:latin typeface="Calibri" charset="0"/>
                <a:cs typeface="Calibri" charset="0"/>
              </a:rPr>
            </a:br>
            <a:r>
              <a:rPr lang="es-ES" sz="1600" dirty="0">
                <a:solidFill>
                  <a:srgbClr val="EE4639"/>
                </a:solidFill>
                <a:latin typeface="Calibri" charset="0"/>
                <a:cs typeface="Calibri" charset="0"/>
              </a:rPr>
              <a:t>INSTITUIR EL LIDERAZGO:</a:t>
            </a:r>
            <a:endParaRPr lang="es-PE" sz="1600" dirty="0">
              <a:solidFill>
                <a:srgbClr val="EE4639"/>
              </a:solidFill>
              <a:latin typeface="Calibri" charset="0"/>
              <a:cs typeface="Calibri" charset="0"/>
            </a:endParaRPr>
          </a:p>
          <a:p>
            <a:pPr marL="11113" lvl="0"/>
            <a:r>
              <a:rPr lang="es-ES" sz="1600" dirty="0">
                <a:latin typeface="Calibri" charset="0"/>
                <a:ea typeface="Calibri" charset="0"/>
                <a:cs typeface="Calibri" charset="0"/>
              </a:rPr>
              <a:t>"La tarea del supervisor no es decirle a la gente qué hacer, ni es castigarla, sino dirigirla. Dirigir consiste en ayudarle al personal a hacer un mejor trabajo y en aprender por métodos objetivos quién necesita ayuda individual".</a:t>
            </a:r>
            <a:endParaRPr lang="es-PE" sz="1600" dirty="0">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1891067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sp>
        <p:nvSpPr>
          <p:cNvPr id="5" name="Rectángulo 4">
            <a:extLst>
              <a:ext uri="{FF2B5EF4-FFF2-40B4-BE49-F238E27FC236}">
                <a16:creationId xmlns:a16="http://schemas.microsoft.com/office/drawing/2014/main" id="{9B2C78C9-EE4E-B046-8245-D731B57A9976}"/>
              </a:ext>
            </a:extLst>
          </p:cNvPr>
          <p:cNvSpPr/>
          <p:nvPr/>
        </p:nvSpPr>
        <p:spPr>
          <a:xfrm>
            <a:off x="503237" y="916472"/>
            <a:ext cx="3168651" cy="3339376"/>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+ 08.</a:t>
            </a:r>
            <a:br>
              <a:rPr lang="es-ES" sz="1600" b="1" dirty="0">
                <a:solidFill>
                  <a:srgbClr val="EE4639"/>
                </a:solidFill>
                <a:latin typeface="Calibri" charset="0"/>
                <a:cs typeface="Calibri" charset="0"/>
              </a:rPr>
            </a:br>
            <a:r>
              <a:rPr lang="es-ES" sz="1600" dirty="0">
                <a:solidFill>
                  <a:srgbClr val="EE4639"/>
                </a:solidFill>
                <a:latin typeface="Calibri" charset="0"/>
                <a:cs typeface="Calibri" charset="0"/>
              </a:rPr>
              <a:t>DESTERRAR EL TEMOR:</a:t>
            </a:r>
            <a:endParaRPr lang="es-PE" sz="1600" dirty="0">
              <a:solidFill>
                <a:srgbClr val="EE4639"/>
              </a:solidFill>
              <a:latin typeface="Calibri" charset="0"/>
              <a:cs typeface="Calibri" charset="0"/>
            </a:endParaRPr>
          </a:p>
          <a:p>
            <a:pPr marL="11113" lvl="0"/>
            <a:r>
              <a:rPr lang="es-ES" sz="1600" dirty="0">
                <a:latin typeface="Calibri" charset="0"/>
                <a:ea typeface="Calibri" charset="0"/>
                <a:cs typeface="Calibri" charset="0"/>
              </a:rPr>
              <a:t>"Muchos empleados temen hacer preguntas o asumir una posición, aun cuando no comprendan cuál es su trabajo, ni qué está saliendo bien o mal. Seguirán haciendo las cosas mal o sencillamente no las harán. Las pérdidas económicas a causa del temor son terribles. Para garantizar mejor calidad y más productividad </a:t>
            </a:r>
            <a:br>
              <a:rPr lang="es-ES" sz="1600" dirty="0">
                <a:latin typeface="Calibri" charset="0"/>
                <a:ea typeface="Calibri" charset="0"/>
                <a:cs typeface="Calibri" charset="0"/>
              </a:rPr>
            </a:br>
            <a:r>
              <a:rPr lang="es-ES" sz="1600" dirty="0">
                <a:latin typeface="Calibri" charset="0"/>
                <a:ea typeface="Calibri" charset="0"/>
                <a:cs typeface="Calibri" charset="0"/>
              </a:rPr>
              <a:t>es necesario que la gente se </a:t>
            </a:r>
            <a:br>
              <a:rPr lang="es-ES" sz="1600" dirty="0">
                <a:latin typeface="Calibri" charset="0"/>
                <a:ea typeface="Calibri" charset="0"/>
                <a:cs typeface="Calibri" charset="0"/>
              </a:rPr>
            </a:br>
            <a:r>
              <a:rPr lang="es-ES" sz="1600" dirty="0">
                <a:latin typeface="Calibri" charset="0"/>
                <a:ea typeface="Calibri" charset="0"/>
                <a:cs typeface="Calibri" charset="0"/>
              </a:rPr>
              <a:t>sienta segura“.</a:t>
            </a:r>
            <a:endParaRPr lang="es-PE" sz="1600" dirty="0">
              <a:latin typeface="Calibri" charset="0"/>
              <a:ea typeface="Calibri" charset="0"/>
              <a:cs typeface="Calibri" charset="0"/>
            </a:endParaRPr>
          </a:p>
        </p:txBody>
      </p:sp>
      <p:pic>
        <p:nvPicPr>
          <p:cNvPr id="3" name="Imagen 2">
            <a:extLst>
              <a:ext uri="{FF2B5EF4-FFF2-40B4-BE49-F238E27FC236}">
                <a16:creationId xmlns:a16="http://schemas.microsoft.com/office/drawing/2014/main" id="{3984D84D-35C1-5047-AC7E-2B10DB3D0441}"/>
              </a:ext>
            </a:extLst>
          </p:cNvPr>
          <p:cNvPicPr>
            <a:picLocks noChangeAspect="1"/>
          </p:cNvPicPr>
          <p:nvPr/>
        </p:nvPicPr>
        <p:blipFill rotWithShape="1">
          <a:blip r:embed="rId4">
            <a:extLst>
              <a:ext uri="{28A0092B-C50C-407E-A947-70E740481C1C}">
                <a14:useLocalDpi xmlns:a14="http://schemas.microsoft.com/office/drawing/2010/main" val="0"/>
              </a:ext>
            </a:extLst>
          </a:blip>
          <a:srcRect l="12408" t="4807" r="12989"/>
          <a:stretch/>
        </p:blipFill>
        <p:spPr>
          <a:xfrm>
            <a:off x="4067175" y="916472"/>
            <a:ext cx="5076825" cy="4317516"/>
          </a:xfrm>
          <a:prstGeom prst="rect">
            <a:avLst/>
          </a:prstGeom>
        </p:spPr>
      </p:pic>
    </p:spTree>
    <p:custDataLst>
      <p:tags r:id="rId1"/>
    </p:custDataLst>
    <p:extLst>
      <p:ext uri="{BB962C8B-B14F-4D97-AF65-F5344CB8AC3E}">
        <p14:creationId xmlns:p14="http://schemas.microsoft.com/office/powerpoint/2010/main" val="626747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shutterstock_397094602.jpg"/>
          <p:cNvPicPr>
            <a:picLocks noChangeAspect="1"/>
          </p:cNvPicPr>
          <p:nvPr/>
        </p:nvPicPr>
        <p:blipFill rotWithShape="1">
          <a:blip r:embed="rId4">
            <a:extLst>
              <a:ext uri="{28A0092B-C50C-407E-A947-70E740481C1C}">
                <a14:useLocalDpi xmlns:a14="http://schemas.microsoft.com/office/drawing/2010/main" val="0"/>
              </a:ext>
            </a:extLst>
          </a:blip>
          <a:srcRect l="12192" r="8953" b="42"/>
          <a:stretch/>
        </p:blipFill>
        <p:spPr>
          <a:xfrm>
            <a:off x="4067175" y="912812"/>
            <a:ext cx="5076825" cy="4321175"/>
          </a:xfrm>
          <a:prstGeom prst="rect">
            <a:avLst/>
          </a:prstGeom>
        </p:spPr>
      </p:pic>
      <p:sp>
        <p:nvSpPr>
          <p:cNvPr id="7"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sp>
        <p:nvSpPr>
          <p:cNvPr id="5" name="Rectángulo 4">
            <a:extLst>
              <a:ext uri="{FF2B5EF4-FFF2-40B4-BE49-F238E27FC236}">
                <a16:creationId xmlns:a16="http://schemas.microsoft.com/office/drawing/2014/main" id="{E95DC829-4A78-9B49-BD96-0C956B314FBF}"/>
              </a:ext>
            </a:extLst>
          </p:cNvPr>
          <p:cNvSpPr/>
          <p:nvPr/>
        </p:nvSpPr>
        <p:spPr>
          <a:xfrm>
            <a:off x="503237" y="916472"/>
            <a:ext cx="3168651" cy="2846933"/>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+ 09.</a:t>
            </a:r>
            <a:br>
              <a:rPr lang="es-ES" sz="1600" b="1" dirty="0">
                <a:solidFill>
                  <a:srgbClr val="EE4639"/>
                </a:solidFill>
                <a:latin typeface="Calibri" charset="0"/>
                <a:cs typeface="Calibri" charset="0"/>
              </a:rPr>
            </a:br>
            <a:r>
              <a:rPr lang="es-ES" sz="1600" dirty="0">
                <a:solidFill>
                  <a:srgbClr val="EE4639"/>
                </a:solidFill>
                <a:latin typeface="Calibri" charset="0"/>
                <a:cs typeface="Calibri" charset="0"/>
              </a:rPr>
              <a:t>DERRIBAR LAS BARRERAS QUE HAY </a:t>
            </a:r>
            <a:r>
              <a:rPr lang="es-ES" sz="1600" b="1" dirty="0">
                <a:solidFill>
                  <a:srgbClr val="EE4639"/>
                </a:solidFill>
                <a:latin typeface="Calibri" charset="0"/>
                <a:cs typeface="Calibri" charset="0"/>
              </a:rPr>
              <a:t>ENTRE ÁREAS DE STAFF</a:t>
            </a:r>
            <a:endParaRPr lang="es-PE" sz="1600" b="1" dirty="0">
              <a:solidFill>
                <a:srgbClr val="EE4639"/>
              </a:solidFill>
              <a:latin typeface="Calibri" charset="0"/>
              <a:cs typeface="Calibri" charset="0"/>
            </a:endParaRPr>
          </a:p>
          <a:p>
            <a:pPr marL="6350" lvl="0"/>
            <a:r>
              <a:rPr lang="es-ES" sz="1600" dirty="0">
                <a:latin typeface="Calibri" charset="0"/>
                <a:ea typeface="Calibri" charset="0"/>
                <a:cs typeface="Calibri" charset="0"/>
              </a:rPr>
              <a:t>"Muchas veces los departamentos o las unidades de la empresa compiten entre sí o tienen metas que chocan. No laboran como equipo para resolver o prever los problemas, y peor todavía, las metas de un departamento pueden causarle problemas a otro."</a:t>
            </a:r>
            <a:endParaRPr lang="es-PE" sz="1600" dirty="0">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1172578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sp>
        <p:nvSpPr>
          <p:cNvPr id="9" name="Rectángulo 8">
            <a:extLst>
              <a:ext uri="{FF2B5EF4-FFF2-40B4-BE49-F238E27FC236}">
                <a16:creationId xmlns:a16="http://schemas.microsoft.com/office/drawing/2014/main" id="{6A30F116-02DA-8E4F-A4C0-23E2DA6D68FC}"/>
              </a:ext>
            </a:extLst>
          </p:cNvPr>
          <p:cNvSpPr/>
          <p:nvPr/>
        </p:nvSpPr>
        <p:spPr>
          <a:xfrm>
            <a:off x="503237" y="916472"/>
            <a:ext cx="3333267" cy="2062103"/>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+ 10.</a:t>
            </a:r>
            <a:br>
              <a:rPr lang="es-ES" sz="1600" b="1" dirty="0">
                <a:solidFill>
                  <a:srgbClr val="EE4639"/>
                </a:solidFill>
                <a:latin typeface="Calibri" charset="0"/>
                <a:cs typeface="Calibri" charset="0"/>
              </a:rPr>
            </a:br>
            <a:r>
              <a:rPr lang="es-ES" sz="1500" dirty="0">
                <a:solidFill>
                  <a:srgbClr val="EE4639"/>
                </a:solidFill>
                <a:latin typeface="Calibri" charset="0"/>
                <a:cs typeface="Calibri" charset="0"/>
              </a:rPr>
              <a:t>ELIMINAR LOS LEMAS, LAS </a:t>
            </a:r>
            <a:r>
              <a:rPr lang="es-ES" sz="1500" b="1" dirty="0">
                <a:solidFill>
                  <a:srgbClr val="EE4639"/>
                </a:solidFill>
                <a:latin typeface="Calibri" charset="0"/>
                <a:cs typeface="Calibri" charset="0"/>
              </a:rPr>
              <a:t>EXHORTACIONES Y LAS METAS DE PRODUCCIÓN PARA LA FUERZA LABORAL:</a:t>
            </a:r>
            <a:endParaRPr lang="es-PE" sz="1500" b="1" dirty="0">
              <a:solidFill>
                <a:srgbClr val="EE4639"/>
              </a:solidFill>
              <a:latin typeface="Calibri" charset="0"/>
              <a:cs typeface="Calibri" charset="0"/>
            </a:endParaRPr>
          </a:p>
          <a:p>
            <a:pPr marL="6350" lvl="0"/>
            <a:r>
              <a:rPr lang="es-ES" sz="1600" dirty="0">
                <a:latin typeface="Calibri" charset="0"/>
                <a:ea typeface="Calibri" charset="0"/>
                <a:cs typeface="Calibri" charset="0"/>
              </a:rPr>
              <a:t>"Estas cosas nunca le ayudaron a nadie a desempeñar bien su trabajo. Es mejor dejar que los trabajadores formulen sus propios lemas".</a:t>
            </a:r>
            <a:endParaRPr lang="es-PE" sz="1600" dirty="0">
              <a:latin typeface="Calibri" charset="0"/>
              <a:ea typeface="Calibri" charset="0"/>
              <a:cs typeface="Calibri" charset="0"/>
            </a:endParaRPr>
          </a:p>
        </p:txBody>
      </p:sp>
      <p:pic>
        <p:nvPicPr>
          <p:cNvPr id="3" name="Imagen 2">
            <a:extLst>
              <a:ext uri="{FF2B5EF4-FFF2-40B4-BE49-F238E27FC236}">
                <a16:creationId xmlns:a16="http://schemas.microsoft.com/office/drawing/2014/main" id="{604D92AF-E235-4B49-826E-6A79B64C29FB}"/>
              </a:ext>
            </a:extLst>
          </p:cNvPr>
          <p:cNvPicPr>
            <a:picLocks noChangeAspect="1"/>
          </p:cNvPicPr>
          <p:nvPr/>
        </p:nvPicPr>
        <p:blipFill rotWithShape="1">
          <a:blip r:embed="rId4"/>
          <a:srcRect l="5525" r="6285"/>
          <a:stretch/>
        </p:blipFill>
        <p:spPr>
          <a:xfrm>
            <a:off x="4067175" y="916472"/>
            <a:ext cx="5076825" cy="4317516"/>
          </a:xfrm>
          <a:prstGeom prst="rect">
            <a:avLst/>
          </a:prstGeom>
        </p:spPr>
      </p:pic>
    </p:spTree>
    <p:custDataLst>
      <p:tags r:id="rId1"/>
    </p:custDataLst>
    <p:extLst>
      <p:ext uri="{BB962C8B-B14F-4D97-AF65-F5344CB8AC3E}">
        <p14:creationId xmlns:p14="http://schemas.microsoft.com/office/powerpoint/2010/main" val="2131587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pic>
        <p:nvPicPr>
          <p:cNvPr id="2" name="Imagen 1"/>
          <p:cNvPicPr>
            <a:picLocks noChangeAspect="1"/>
          </p:cNvPicPr>
          <p:nvPr/>
        </p:nvPicPr>
        <p:blipFill rotWithShape="1">
          <a:blip r:embed="rId4">
            <a:extLst>
              <a:ext uri="{28A0092B-C50C-407E-A947-70E740481C1C}">
                <a14:useLocalDpi xmlns:a14="http://schemas.microsoft.com/office/drawing/2010/main"/>
              </a:ext>
            </a:extLst>
          </a:blip>
          <a:srcRect l="20340"/>
          <a:stretch/>
        </p:blipFill>
        <p:spPr>
          <a:xfrm>
            <a:off x="4067175" y="916472"/>
            <a:ext cx="5076825" cy="4317516"/>
          </a:xfrm>
          <a:prstGeom prst="rect">
            <a:avLst/>
          </a:prstGeom>
        </p:spPr>
      </p:pic>
      <p:sp>
        <p:nvSpPr>
          <p:cNvPr id="5" name="Rectángulo 4">
            <a:extLst>
              <a:ext uri="{FF2B5EF4-FFF2-40B4-BE49-F238E27FC236}">
                <a16:creationId xmlns:a16="http://schemas.microsoft.com/office/drawing/2014/main" id="{88AF6523-9CEF-C44C-A261-345B7F064BAE}"/>
              </a:ext>
            </a:extLst>
          </p:cNvPr>
          <p:cNvSpPr/>
          <p:nvPr/>
        </p:nvSpPr>
        <p:spPr>
          <a:xfrm>
            <a:off x="503237" y="916472"/>
            <a:ext cx="3168651" cy="2600712"/>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+ 11.</a:t>
            </a:r>
            <a:br>
              <a:rPr lang="es-ES" sz="1600" b="1" dirty="0">
                <a:solidFill>
                  <a:srgbClr val="EE4639"/>
                </a:solidFill>
                <a:latin typeface="Calibri" charset="0"/>
                <a:cs typeface="Calibri" charset="0"/>
              </a:rPr>
            </a:br>
            <a:r>
              <a:rPr lang="es-ES" sz="1600" dirty="0">
                <a:solidFill>
                  <a:srgbClr val="EE4639"/>
                </a:solidFill>
                <a:latin typeface="Calibri" charset="0"/>
                <a:cs typeface="Calibri" charset="0"/>
              </a:rPr>
              <a:t>ELIMINAS LAS CUOTAS NUMÉRICAS:</a:t>
            </a:r>
            <a:endParaRPr lang="es-PE" sz="1600" dirty="0">
              <a:solidFill>
                <a:srgbClr val="EE4639"/>
              </a:solidFill>
              <a:latin typeface="Calibri" charset="0"/>
              <a:cs typeface="Calibri" charset="0"/>
            </a:endParaRPr>
          </a:p>
          <a:p>
            <a:pPr marL="12700" lvl="0"/>
            <a:r>
              <a:rPr lang="es-ES" sz="1600" dirty="0">
                <a:latin typeface="Calibri" charset="0"/>
                <a:ea typeface="Calibri" charset="0"/>
                <a:cs typeface="Calibri" charset="0"/>
              </a:rPr>
              <a:t>"Las cuotas solamente tienen en cuenta los números, no la calidad ni los métodos. Generalmente son una garantía de ineficiencia y alto costo. La persona, por conservar el empleo, cumple la cuota a cualquier costo, </a:t>
            </a:r>
            <a:br>
              <a:rPr lang="es-ES" sz="1600" dirty="0">
                <a:latin typeface="Calibri" charset="0"/>
                <a:ea typeface="Calibri" charset="0"/>
                <a:cs typeface="Calibri" charset="0"/>
              </a:rPr>
            </a:br>
            <a:r>
              <a:rPr lang="es-ES" sz="1600" dirty="0">
                <a:latin typeface="Calibri" charset="0"/>
                <a:ea typeface="Calibri" charset="0"/>
                <a:cs typeface="Calibri" charset="0"/>
              </a:rPr>
              <a:t>sin tener en cuenta el perjuicio para su empresa"</a:t>
            </a:r>
            <a:endParaRPr lang="es-PE" sz="1600" dirty="0">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1812302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pic>
        <p:nvPicPr>
          <p:cNvPr id="3" name="Imagen 2"/>
          <p:cNvPicPr>
            <a:picLocks noChangeAspect="1"/>
          </p:cNvPicPr>
          <p:nvPr/>
        </p:nvPicPr>
        <p:blipFill rotWithShape="1">
          <a:blip r:embed="rId4">
            <a:extLst>
              <a:ext uri="{28A0092B-C50C-407E-A947-70E740481C1C}">
                <a14:useLocalDpi xmlns:a14="http://schemas.microsoft.com/office/drawing/2010/main" val="0"/>
              </a:ext>
            </a:extLst>
          </a:blip>
          <a:srcRect l="19736" t="9598" r="10676" b="1426"/>
          <a:stretch/>
        </p:blipFill>
        <p:spPr>
          <a:xfrm>
            <a:off x="4067175" y="912813"/>
            <a:ext cx="5076825" cy="4321174"/>
          </a:xfrm>
          <a:prstGeom prst="rect">
            <a:avLst/>
          </a:prstGeom>
        </p:spPr>
      </p:pic>
      <p:sp>
        <p:nvSpPr>
          <p:cNvPr id="8" name="Rectángulo 7">
            <a:extLst>
              <a:ext uri="{FF2B5EF4-FFF2-40B4-BE49-F238E27FC236}">
                <a16:creationId xmlns:a16="http://schemas.microsoft.com/office/drawing/2014/main" id="{295EC28F-1506-0644-A1AB-1F61756A4961}"/>
              </a:ext>
            </a:extLst>
          </p:cNvPr>
          <p:cNvSpPr/>
          <p:nvPr/>
        </p:nvSpPr>
        <p:spPr>
          <a:xfrm>
            <a:off x="503237" y="916472"/>
            <a:ext cx="3168651" cy="3339376"/>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+ 12.</a:t>
            </a:r>
            <a:br>
              <a:rPr lang="es-ES" sz="1600" b="1" dirty="0">
                <a:solidFill>
                  <a:srgbClr val="EE4639"/>
                </a:solidFill>
                <a:latin typeface="Calibri" charset="0"/>
                <a:cs typeface="Calibri" charset="0"/>
              </a:rPr>
            </a:br>
            <a:r>
              <a:rPr lang="es-ES" sz="1600" dirty="0">
                <a:solidFill>
                  <a:srgbClr val="EE4639"/>
                </a:solidFill>
                <a:latin typeface="Calibri" charset="0"/>
                <a:cs typeface="Calibri" charset="0"/>
              </a:rPr>
              <a:t>DERRIBAR LAS BARRERAS QUE IMPIDEN EL SENTIMIENTO DE </a:t>
            </a:r>
            <a:r>
              <a:rPr lang="es-ES" sz="1600" b="1" dirty="0">
                <a:solidFill>
                  <a:srgbClr val="EE4639"/>
                </a:solidFill>
                <a:latin typeface="Calibri" charset="0"/>
                <a:cs typeface="Calibri" charset="0"/>
              </a:rPr>
              <a:t>ORGULLO QUE PRODUCE UN TRABAJO BIEN HECHO.</a:t>
            </a:r>
            <a:endParaRPr lang="es-PE" sz="1600" b="1" dirty="0">
              <a:solidFill>
                <a:srgbClr val="EE4639"/>
              </a:solidFill>
              <a:latin typeface="Calibri" charset="0"/>
              <a:cs typeface="Calibri" charset="0"/>
            </a:endParaRPr>
          </a:p>
          <a:p>
            <a:pPr marL="9525" lvl="0"/>
            <a:r>
              <a:rPr lang="es-ES" sz="1600" dirty="0">
                <a:latin typeface="Calibri" charset="0"/>
                <a:ea typeface="Calibri" charset="0"/>
                <a:cs typeface="Calibri" charset="0"/>
              </a:rPr>
              <a:t>"La gente desea hacer un buen trabajo y le mortifica no poder hacerlo. Con mucha frecuencia, los supervisores mal orientados, los equipos defectuosos y los materiales imperfectos obstaculizan un buen desempeño. Es preciso remover </a:t>
            </a:r>
            <a:br>
              <a:rPr lang="es-ES" sz="1600" dirty="0">
                <a:latin typeface="Calibri" charset="0"/>
                <a:ea typeface="Calibri" charset="0"/>
                <a:cs typeface="Calibri" charset="0"/>
              </a:rPr>
            </a:br>
            <a:r>
              <a:rPr lang="es-ES" sz="1600" dirty="0">
                <a:latin typeface="Calibri" charset="0"/>
                <a:ea typeface="Calibri" charset="0"/>
                <a:cs typeface="Calibri" charset="0"/>
              </a:rPr>
              <a:t>esas barreras"</a:t>
            </a:r>
            <a:endParaRPr lang="es-PE" sz="1600" dirty="0">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76883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sp>
        <p:nvSpPr>
          <p:cNvPr id="5" name="Rectángulo 4">
            <a:extLst>
              <a:ext uri="{FF2B5EF4-FFF2-40B4-BE49-F238E27FC236}">
                <a16:creationId xmlns:a16="http://schemas.microsoft.com/office/drawing/2014/main" id="{FE36979D-9B1B-7A42-95AA-9D8A233E40FE}"/>
              </a:ext>
            </a:extLst>
          </p:cNvPr>
          <p:cNvSpPr/>
          <p:nvPr/>
        </p:nvSpPr>
        <p:spPr>
          <a:xfrm>
            <a:off x="503237" y="916472"/>
            <a:ext cx="3168651" cy="2277547"/>
          </a:xfrm>
          <a:prstGeom prst="rect">
            <a:avLst/>
          </a:prstGeom>
        </p:spPr>
        <p:txBody>
          <a:bodyPr wrap="square" lIns="0" tIns="0" rIns="0" bIns="0">
            <a:spAutoFit/>
          </a:bodyPr>
          <a:lstStyle/>
          <a:p>
            <a:pPr lvl="0"/>
            <a:r>
              <a:rPr lang="es-ES" sz="2000" b="1" dirty="0">
                <a:solidFill>
                  <a:srgbClr val="EE4639"/>
                </a:solidFill>
                <a:latin typeface="Graphik Bold" panose="020B0503030202060203" pitchFamily="34" charset="77"/>
                <a:cs typeface="Calibri" charset="0"/>
              </a:rPr>
              <a:t>+ 13.</a:t>
            </a:r>
            <a:br>
              <a:rPr lang="es-ES" sz="1600" b="1" dirty="0">
                <a:solidFill>
                  <a:srgbClr val="EE4639"/>
                </a:solidFill>
                <a:latin typeface="Calibri" charset="0"/>
                <a:cs typeface="Calibri" charset="0"/>
              </a:rPr>
            </a:br>
            <a:r>
              <a:rPr lang="es-ES" sz="1600" dirty="0">
                <a:solidFill>
                  <a:srgbClr val="EE4639"/>
                </a:solidFill>
                <a:latin typeface="Calibri" charset="0"/>
                <a:cs typeface="Calibri" charset="0"/>
              </a:rPr>
              <a:t>ESTABLECER UN VIGOROSO </a:t>
            </a:r>
            <a:r>
              <a:rPr lang="es-ES" sz="1600" b="1" dirty="0">
                <a:solidFill>
                  <a:srgbClr val="EE4639"/>
                </a:solidFill>
                <a:latin typeface="Calibri" charset="0"/>
                <a:cs typeface="Calibri" charset="0"/>
              </a:rPr>
              <a:t>PROGRAMA DE EDUCACIÓN Y ENTRENAMIENTO:</a:t>
            </a:r>
            <a:endParaRPr lang="es-PE" sz="1600" b="1" dirty="0">
              <a:solidFill>
                <a:srgbClr val="EE4639"/>
              </a:solidFill>
              <a:latin typeface="Calibri" charset="0"/>
              <a:cs typeface="Calibri" charset="0"/>
            </a:endParaRPr>
          </a:p>
          <a:p>
            <a:pPr marL="9525" lvl="0"/>
            <a:r>
              <a:rPr lang="es-ES" sz="1600" dirty="0">
                <a:latin typeface="Calibri" charset="0"/>
                <a:ea typeface="Calibri" charset="0"/>
                <a:cs typeface="Calibri" charset="0"/>
              </a:rPr>
              <a:t>"Tanto la administración como la fuerza laboral tendrán que instruirse en los nuevos métodos, entre ellos el trabajo en equipo y las técnicas estadísticas".</a:t>
            </a:r>
            <a:endParaRPr lang="es-PE" sz="1600" dirty="0">
              <a:latin typeface="Calibri" charset="0"/>
              <a:ea typeface="Calibri" charset="0"/>
              <a:cs typeface="Calibri" charset="0"/>
            </a:endParaRPr>
          </a:p>
        </p:txBody>
      </p:sp>
      <p:pic>
        <p:nvPicPr>
          <p:cNvPr id="2" name="Imagen 1">
            <a:extLst>
              <a:ext uri="{FF2B5EF4-FFF2-40B4-BE49-F238E27FC236}">
                <a16:creationId xmlns:a16="http://schemas.microsoft.com/office/drawing/2014/main" id="{984EA2E6-9242-B844-9F22-9BFF370752A5}"/>
              </a:ext>
            </a:extLst>
          </p:cNvPr>
          <p:cNvPicPr>
            <a:picLocks noChangeAspect="1"/>
          </p:cNvPicPr>
          <p:nvPr/>
        </p:nvPicPr>
        <p:blipFill rotWithShape="1">
          <a:blip r:embed="rId4"/>
          <a:srcRect l="16578" t="1086" r="15188" b="5984"/>
          <a:stretch/>
        </p:blipFill>
        <p:spPr>
          <a:xfrm>
            <a:off x="4067175" y="912813"/>
            <a:ext cx="5076825" cy="4321175"/>
          </a:xfrm>
          <a:prstGeom prst="rect">
            <a:avLst/>
          </a:prstGeom>
        </p:spPr>
      </p:pic>
    </p:spTree>
    <p:custDataLst>
      <p:tags r:id="rId1"/>
    </p:custDataLst>
    <p:extLst>
      <p:ext uri="{BB962C8B-B14F-4D97-AF65-F5344CB8AC3E}">
        <p14:creationId xmlns:p14="http://schemas.microsoft.com/office/powerpoint/2010/main" val="1733379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shutterstock_390755872.jpg"/>
          <p:cNvPicPr>
            <a:picLocks noChangeAspect="1"/>
          </p:cNvPicPr>
          <p:nvPr/>
        </p:nvPicPr>
        <p:blipFill rotWithShape="1">
          <a:blip r:embed="rId4">
            <a:extLst>
              <a:ext uri="{28A0092B-C50C-407E-A947-70E740481C1C}">
                <a14:useLocalDpi xmlns:a14="http://schemas.microsoft.com/office/drawing/2010/main" val="0"/>
              </a:ext>
            </a:extLst>
          </a:blip>
          <a:srcRect l="10782" r="10786"/>
          <a:stretch/>
        </p:blipFill>
        <p:spPr>
          <a:xfrm>
            <a:off x="4067175" y="916472"/>
            <a:ext cx="5076825" cy="4317516"/>
          </a:xfrm>
          <a:prstGeom prst="rect">
            <a:avLst/>
          </a:prstGeom>
        </p:spPr>
      </p:pic>
      <p:sp>
        <p:nvSpPr>
          <p:cNvPr id="7"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sp>
        <p:nvSpPr>
          <p:cNvPr id="5" name="Rectángulo 4">
            <a:extLst>
              <a:ext uri="{FF2B5EF4-FFF2-40B4-BE49-F238E27FC236}">
                <a16:creationId xmlns:a16="http://schemas.microsoft.com/office/drawing/2014/main" id="{7F1ACD93-271F-1E4B-ADBB-0989EC0E8A8F}"/>
              </a:ext>
            </a:extLst>
          </p:cNvPr>
          <p:cNvSpPr/>
          <p:nvPr/>
        </p:nvSpPr>
        <p:spPr>
          <a:xfrm>
            <a:off x="503237" y="916472"/>
            <a:ext cx="3168651" cy="3847207"/>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+ 14.</a:t>
            </a:r>
            <a:br>
              <a:rPr lang="es-ES" sz="1600" b="1" dirty="0">
                <a:solidFill>
                  <a:srgbClr val="EE4639"/>
                </a:solidFill>
                <a:latin typeface="Calibri" charset="0"/>
                <a:cs typeface="Calibri" charset="0"/>
              </a:rPr>
            </a:br>
            <a:r>
              <a:rPr lang="es-ES" sz="1500" dirty="0">
                <a:solidFill>
                  <a:srgbClr val="EE4639"/>
                </a:solidFill>
                <a:latin typeface="Calibri" charset="0"/>
                <a:cs typeface="Calibri" charset="0"/>
              </a:rPr>
              <a:t>TOMAR MEDIDAS PARA LOGRAR </a:t>
            </a:r>
            <a:br>
              <a:rPr lang="es-ES" sz="1500" dirty="0">
                <a:solidFill>
                  <a:srgbClr val="EE4639"/>
                </a:solidFill>
                <a:latin typeface="Calibri" charset="0"/>
                <a:cs typeface="Calibri" charset="0"/>
              </a:rPr>
            </a:br>
            <a:r>
              <a:rPr lang="es-ES" sz="1500" b="1" dirty="0">
                <a:solidFill>
                  <a:srgbClr val="EE4639"/>
                </a:solidFill>
                <a:latin typeface="Calibri" charset="0"/>
                <a:cs typeface="Calibri" charset="0"/>
              </a:rPr>
              <a:t>LA TRANSFORMACIÓN</a:t>
            </a:r>
            <a:endParaRPr lang="es-PE" sz="1500" b="1" dirty="0">
              <a:solidFill>
                <a:srgbClr val="EE4639"/>
              </a:solidFill>
              <a:latin typeface="Calibri" charset="0"/>
              <a:cs typeface="Calibri" charset="0"/>
            </a:endParaRPr>
          </a:p>
          <a:p>
            <a:pPr marL="9525" lvl="0"/>
            <a:r>
              <a:rPr lang="es-ES" sz="1500" dirty="0">
                <a:latin typeface="Calibri" charset="0"/>
                <a:ea typeface="Calibri" charset="0"/>
                <a:cs typeface="Calibri" charset="0"/>
              </a:rPr>
              <a:t>"Para llevar a cabo la misión de la calidad, se necesitará un grupo especial de la alta administración con un plan de acción. Los trabajadores no pueden hacerlo solos, y los administradores tampoco. Aquellas empresas que hoy día nos dejan satisfacción en nuestra labor como consultores, son aquellas en donde el Gerente General fue el pilar del cambio, establecía buenos lineamientos, motivada a su gente, se comprometía. </a:t>
            </a:r>
            <a:br>
              <a:rPr lang="es-ES" sz="1500" dirty="0">
                <a:latin typeface="Calibri" charset="0"/>
                <a:ea typeface="Calibri" charset="0"/>
                <a:cs typeface="Calibri" charset="0"/>
              </a:rPr>
            </a:br>
            <a:r>
              <a:rPr lang="es-ES" sz="1500" dirty="0">
                <a:latin typeface="Calibri" charset="0"/>
                <a:ea typeface="Calibri" charset="0"/>
                <a:cs typeface="Calibri" charset="0"/>
              </a:rPr>
              <a:t>El mejor consultor no sustituye un </a:t>
            </a:r>
            <a:br>
              <a:rPr lang="es-ES" sz="1500" dirty="0">
                <a:latin typeface="Calibri" charset="0"/>
                <a:ea typeface="Calibri" charset="0"/>
                <a:cs typeface="Calibri" charset="0"/>
              </a:rPr>
            </a:br>
            <a:r>
              <a:rPr lang="es-ES" sz="1500" dirty="0">
                <a:latin typeface="Calibri" charset="0"/>
                <a:ea typeface="Calibri" charset="0"/>
                <a:cs typeface="Calibri" charset="0"/>
              </a:rPr>
              <a:t>mal gerente.</a:t>
            </a:r>
            <a:endParaRPr lang="es-PE" sz="1500" dirty="0">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1308554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4532658" cy="775597"/>
          </a:xfrm>
          <a:prstGeom prst="rect">
            <a:avLst/>
          </a:prstGeom>
          <a:noFill/>
        </p:spPr>
        <p:txBody>
          <a:bodyPr wrap="square" lIns="0" tIns="0" rIns="0" bIns="0" rtlCol="0">
            <a:spAutoFit/>
          </a:bodyPr>
          <a:lstStyle/>
          <a:p>
            <a:pPr>
              <a:lnSpc>
                <a:spcPct val="90000"/>
              </a:lnSpc>
              <a:buSzPct val="80000"/>
            </a:pPr>
            <a:r>
              <a:rPr lang="es-ES" sz="2800" dirty="0">
                <a:solidFill>
                  <a:srgbClr val="FFFFFF"/>
                </a:solidFill>
                <a:latin typeface="Graphik Regular" charset="0"/>
                <a:ea typeface="Graphik Regular" charset="0"/>
                <a:cs typeface="Graphik Regular" charset="0"/>
              </a:rPr>
              <a:t>MODELOS DE GESTIÓN </a:t>
            </a:r>
            <a:br>
              <a:rPr lang="es-ES" sz="2800" dirty="0">
                <a:solidFill>
                  <a:srgbClr val="FFFFFF"/>
                </a:solidFill>
                <a:latin typeface="Graphik Regular" charset="0"/>
                <a:ea typeface="Graphik Regular" charset="0"/>
                <a:cs typeface="Graphik Regular" charset="0"/>
              </a:rPr>
            </a:br>
            <a:r>
              <a:rPr lang="es-ES" sz="2800" b="1" dirty="0">
                <a:solidFill>
                  <a:srgbClr val="FFFFFF"/>
                </a:solidFill>
                <a:latin typeface="Graphik Bold" charset="0"/>
                <a:ea typeface="Graphik Bold" charset="0"/>
                <a:cs typeface="Graphik Bold" charset="0"/>
              </a:rPr>
              <a:t>DE CALIDAD TOTAL</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1070367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1"/>
            <a:ext cx="9144000" cy="5715000"/>
          </a:xfrm>
          <a:prstGeom prst="rect">
            <a:avLst/>
          </a:prstGeom>
          <a:solidFill>
            <a:srgbClr val="DFA1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uadroTexto 3"/>
          <p:cNvSpPr txBox="1"/>
          <p:nvPr/>
        </p:nvSpPr>
        <p:spPr>
          <a:xfrm>
            <a:off x="2519363" y="2540738"/>
            <a:ext cx="4581728" cy="812530"/>
          </a:xfrm>
          <a:prstGeom prst="rect">
            <a:avLst/>
          </a:prstGeom>
          <a:noFill/>
        </p:spPr>
        <p:txBody>
          <a:bodyPr wrap="square" lIns="0" tIns="0" rIns="0" bIns="0" rtlCol="0">
            <a:spAutoFit/>
          </a:bodyPr>
          <a:lstStyle/>
          <a:p>
            <a:pPr>
              <a:lnSpc>
                <a:spcPct val="80000"/>
              </a:lnSpc>
            </a:pPr>
            <a:r>
              <a:rPr lang="es-ES_tradnl" sz="3300" dirty="0">
                <a:solidFill>
                  <a:schemeClr val="bg1"/>
                </a:solidFill>
                <a:latin typeface="Graphik Regular" charset="0"/>
                <a:ea typeface="Graphik Regular" charset="0"/>
                <a:cs typeface="Graphik Regular" charset="0"/>
              </a:rPr>
              <a:t>OBJETIVOS</a:t>
            </a:r>
          </a:p>
          <a:p>
            <a:pPr>
              <a:lnSpc>
                <a:spcPct val="80000"/>
              </a:lnSpc>
            </a:pPr>
            <a:r>
              <a:rPr lang="es-ES_tradnl" sz="3300" b="1" dirty="0">
                <a:solidFill>
                  <a:schemeClr val="bg1"/>
                </a:solidFill>
                <a:latin typeface="Graphik Bold" charset="0"/>
                <a:ea typeface="Graphik Bold" charset="0"/>
                <a:cs typeface="Graphik Bold" charset="0"/>
              </a:rPr>
              <a:t>DE LA SESIÓN</a:t>
            </a:r>
          </a:p>
        </p:txBody>
      </p:sp>
      <p:pic>
        <p:nvPicPr>
          <p:cNvPr id="9" name="Imagen 8">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528619" y="2194222"/>
            <a:ext cx="202176" cy="208211"/>
          </a:xfrm>
          <a:prstGeom prst="rect">
            <a:avLst/>
          </a:prstGeom>
        </p:spPr>
      </p:pic>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7" y="946968"/>
            <a:ext cx="2073162" cy="3900135"/>
          </a:xfrm>
          <a:prstGeom prst="rect">
            <a:avLst/>
          </a:prstGeom>
        </p:spPr>
      </p:pic>
    </p:spTree>
    <p:extLst>
      <p:ext uri="{BB962C8B-B14F-4D97-AF65-F5344CB8AC3E}">
        <p14:creationId xmlns:p14="http://schemas.microsoft.com/office/powerpoint/2010/main" val="3616563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7"/>
          <p:cNvSpPr txBox="1"/>
          <p:nvPr/>
        </p:nvSpPr>
        <p:spPr>
          <a:xfrm>
            <a:off x="505608" y="916771"/>
            <a:ext cx="7562627" cy="1800493"/>
          </a:xfrm>
          <a:prstGeom prst="rect">
            <a:avLst/>
          </a:prstGeom>
        </p:spPr>
        <p:txBody>
          <a:bodyPr vert="horz" wrap="square" lIns="0" tIns="0" rIns="0" bIns="0" rtlCol="0">
            <a:spAutoFit/>
          </a:bodyPr>
          <a:lstStyle/>
          <a:p>
            <a:pPr>
              <a:spcAft>
                <a:spcPts val="600"/>
              </a:spcAft>
            </a:pPr>
            <a:r>
              <a:rPr lang="en-US" sz="1400" b="1" dirty="0">
                <a:latin typeface="Calibri" charset="0"/>
                <a:ea typeface="Calibri" charset="0"/>
                <a:cs typeface="Calibri" charset="0"/>
              </a:rPr>
              <a:t>MODELOS DE CALIDAD INTERNACIONAL</a:t>
            </a:r>
          </a:p>
          <a:p>
            <a:pPr marL="177800" lvl="0" indent="-177800">
              <a:buFont typeface="Arial"/>
              <a:buChar char="•"/>
            </a:pPr>
            <a:r>
              <a:rPr lang="es-PE" sz="1400" dirty="0">
                <a:latin typeface="Calibri" charset="0"/>
                <a:ea typeface="Calibri" charset="0"/>
                <a:cs typeface="Calibri" charset="0"/>
              </a:rPr>
              <a:t>El primer antecedente es la lista de requisitos para la premiación de las empresas ganadoras del premio Deming de Japón.</a:t>
            </a:r>
          </a:p>
          <a:p>
            <a:pPr marL="177800" lvl="0" indent="-177800">
              <a:buFont typeface="Arial"/>
              <a:buChar char="•"/>
            </a:pPr>
            <a:r>
              <a:rPr lang="es-PE" sz="1400" dirty="0">
                <a:latin typeface="Calibri" charset="0"/>
                <a:ea typeface="Calibri" charset="0"/>
                <a:cs typeface="Calibri" charset="0"/>
              </a:rPr>
              <a:t>El Premio Deming reconoce a organizaciones e individuos que hayan demostrado un compromiso sobresaliente con la gestión de la calidad, y cuyos productos o desarrollos, hayan generado excepcionales avances en la búsqueda de la calidad.</a:t>
            </a:r>
          </a:p>
          <a:p>
            <a:pPr marL="177800" lvl="0" indent="-177800">
              <a:buFont typeface="Arial"/>
              <a:buChar char="•"/>
            </a:pPr>
            <a:r>
              <a:rPr lang="es-PE" sz="1400" dirty="0">
                <a:latin typeface="Calibri" charset="0"/>
                <a:ea typeface="Calibri" charset="0"/>
                <a:cs typeface="Calibri" charset="0"/>
              </a:rPr>
              <a:t>Los Estados Unidos crearon en 1987, el Premio Nacional a la Calidad Malcom Baldrige como una manera de promover la competitividad de las empresas americanas.</a:t>
            </a:r>
          </a:p>
        </p:txBody>
      </p:sp>
      <p:pic>
        <p:nvPicPr>
          <p:cNvPr id="7" name="Picture 7"/>
          <p:cNvPicPr>
            <a:picLocks noChangeAspect="1" noChangeArrowheads="1"/>
          </p:cNvPicPr>
          <p:nvPr/>
        </p:nvPicPr>
        <p:blipFill rotWithShape="1">
          <a:blip r:embed="rId4">
            <a:extLst>
              <a:ext uri="{28A0092B-C50C-407E-A947-70E740481C1C}">
                <a14:useLocalDpi xmlns:a14="http://schemas.microsoft.com/office/drawing/2010/main" val="0"/>
              </a:ext>
            </a:extLst>
          </a:blip>
          <a:srcRect l="20700" t="28345" r="17902" b="12595"/>
          <a:stretch/>
        </p:blipFill>
        <p:spPr bwMode="auto">
          <a:xfrm>
            <a:off x="2477728" y="2926493"/>
            <a:ext cx="4267777" cy="2307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ES" sz="1000" dirty="0">
                <a:solidFill>
                  <a:schemeClr val="bg1">
                    <a:lumMod val="65000"/>
                  </a:schemeClr>
                </a:solidFill>
                <a:latin typeface="Calibri" charset="0"/>
                <a:ea typeface="Calibri" charset="0"/>
                <a:cs typeface="Calibri" charset="0"/>
              </a:rPr>
              <a:t>MODELOS DE GESTIÓN DE CALIDAD TOTAL.</a:t>
            </a:r>
          </a:p>
        </p:txBody>
      </p:sp>
    </p:spTree>
    <p:custDataLst>
      <p:tags r:id="rId1"/>
    </p:custDataLst>
    <p:extLst>
      <p:ext uri="{BB962C8B-B14F-4D97-AF65-F5344CB8AC3E}">
        <p14:creationId xmlns:p14="http://schemas.microsoft.com/office/powerpoint/2010/main" val="1658033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7"/>
          <p:cNvSpPr txBox="1"/>
          <p:nvPr/>
        </p:nvSpPr>
        <p:spPr>
          <a:xfrm>
            <a:off x="507951" y="919711"/>
            <a:ext cx="8174038" cy="246221"/>
          </a:xfrm>
          <a:prstGeom prst="rect">
            <a:avLst/>
          </a:prstGeom>
        </p:spPr>
        <p:txBody>
          <a:bodyPr vert="horz" wrap="square" lIns="0" tIns="0" rIns="0" bIns="0" rtlCol="0">
            <a:spAutoFit/>
          </a:bodyPr>
          <a:lstStyle/>
          <a:p>
            <a:pPr lvl="0"/>
            <a:r>
              <a:rPr lang="es-PE" sz="1600" b="1" dirty="0">
                <a:latin typeface="Calibri" charset="0"/>
                <a:ea typeface="Calibri" charset="0"/>
                <a:cs typeface="Calibri" charset="0"/>
              </a:rPr>
              <a:t>DEMING PRIZE</a:t>
            </a:r>
          </a:p>
        </p:txBody>
      </p:sp>
      <p:sp>
        <p:nvSpPr>
          <p:cNvPr id="7"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ES" sz="1000" dirty="0">
                <a:solidFill>
                  <a:schemeClr val="bg1">
                    <a:lumMod val="65000"/>
                  </a:schemeClr>
                </a:solidFill>
                <a:latin typeface="Calibri" charset="0"/>
                <a:ea typeface="Calibri" charset="0"/>
                <a:cs typeface="Calibri" charset="0"/>
              </a:rPr>
              <a:t>MODELOS DE GESTIÓN DE CALIDAD TOTAL.</a:t>
            </a:r>
          </a:p>
        </p:txBody>
      </p:sp>
      <p:grpSp>
        <p:nvGrpSpPr>
          <p:cNvPr id="3" name="Agrupar 2"/>
          <p:cNvGrpSpPr/>
          <p:nvPr/>
        </p:nvGrpSpPr>
        <p:grpSpPr>
          <a:xfrm>
            <a:off x="1121584" y="1434353"/>
            <a:ext cx="6900832" cy="3799635"/>
            <a:chOff x="1311835" y="1434353"/>
            <a:chExt cx="6526400" cy="3799635"/>
          </a:xfrm>
        </p:grpSpPr>
        <p:sp>
          <p:nvSpPr>
            <p:cNvPr id="2" name="Rectángulo redondeado 1"/>
            <p:cNvSpPr/>
            <p:nvPr/>
          </p:nvSpPr>
          <p:spPr>
            <a:xfrm>
              <a:off x="1311836" y="1434353"/>
              <a:ext cx="3203575" cy="1602535"/>
            </a:xfrm>
            <a:prstGeom prst="roundRect">
              <a:avLst>
                <a:gd name="adj" fmla="val 7962"/>
              </a:avLst>
            </a:prstGeom>
            <a:solidFill>
              <a:srgbClr val="00B2C4"/>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80000" rIns="0" bIns="0" rtlCol="0" anchor="t"/>
            <a:lstStyle/>
            <a:p>
              <a:pPr lvl="0"/>
              <a:r>
                <a:rPr lang="es-PE" sz="1400">
                  <a:latin typeface="Calibri" charset="0"/>
                  <a:ea typeface="Calibri" charset="0"/>
                  <a:cs typeface="Calibri" charset="0"/>
                </a:rPr>
                <a:t>Introducido por la Unión de Científicos e Ingenieros del Japón (JUSE) en honor a W. </a:t>
              </a:r>
              <a:r>
                <a:rPr lang="es-PE" sz="1400" dirty="0">
                  <a:latin typeface="Calibri" charset="0"/>
                  <a:ea typeface="Calibri" charset="0"/>
                  <a:cs typeface="Calibri" charset="0"/>
                </a:rPr>
                <a:t>Edwards Deming para estimular la expansión del mercado de exportación después de la Segunda Guerra Mundial. </a:t>
              </a:r>
            </a:p>
          </p:txBody>
        </p:sp>
        <p:sp>
          <p:nvSpPr>
            <p:cNvPr id="9" name="Rectángulo redondeado 8"/>
            <p:cNvSpPr/>
            <p:nvPr/>
          </p:nvSpPr>
          <p:spPr>
            <a:xfrm>
              <a:off x="4634660" y="1434353"/>
              <a:ext cx="3203575" cy="1602535"/>
            </a:xfrm>
            <a:prstGeom prst="roundRect">
              <a:avLst>
                <a:gd name="adj" fmla="val 8290"/>
              </a:avLst>
            </a:prstGeom>
            <a:solidFill>
              <a:srgbClr val="00B2C4"/>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80000" rIns="0" bIns="0" rtlCol="0" anchor="t"/>
            <a:lstStyle/>
            <a:p>
              <a:pPr lvl="0"/>
              <a:r>
                <a:rPr lang="es-PE" sz="1400" dirty="0">
                  <a:latin typeface="Calibri" charset="0"/>
                  <a:ea typeface="Calibri" charset="0"/>
                  <a:cs typeface="Calibri" charset="0"/>
                </a:rPr>
                <a:t>El premio ha sido conferido desde 1951 y fue diseñado originalmente para recompensar a compañías japonesas por grandes avances en la mejora de la calidad. </a:t>
              </a:r>
            </a:p>
          </p:txBody>
        </p:sp>
        <p:sp>
          <p:nvSpPr>
            <p:cNvPr id="10" name="Rectángulo redondeado 9"/>
            <p:cNvSpPr/>
            <p:nvPr/>
          </p:nvSpPr>
          <p:spPr>
            <a:xfrm>
              <a:off x="4634660" y="3144838"/>
              <a:ext cx="3203575" cy="2089150"/>
            </a:xfrm>
            <a:prstGeom prst="roundRect">
              <a:avLst>
                <a:gd name="adj" fmla="val 6210"/>
              </a:avLst>
            </a:prstGeom>
            <a:solidFill>
              <a:srgbClr val="00B2C4"/>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80000" rIns="0" bIns="0" rtlCol="0" anchor="t"/>
            <a:lstStyle/>
            <a:p>
              <a:pPr lvl="0"/>
              <a:r>
                <a:rPr lang="es-PE" sz="1400" dirty="0">
                  <a:latin typeface="Calibri" charset="0"/>
                  <a:ea typeface="Calibri" charset="0"/>
                  <a:cs typeface="Calibri" charset="0"/>
                </a:rPr>
                <a:t>No hay competición entre los participantes, el premio puede entregarse varias veces en un año. </a:t>
              </a:r>
            </a:p>
          </p:txBody>
        </p:sp>
        <p:sp>
          <p:nvSpPr>
            <p:cNvPr id="11" name="Rectángulo redondeado 10"/>
            <p:cNvSpPr/>
            <p:nvPr/>
          </p:nvSpPr>
          <p:spPr>
            <a:xfrm>
              <a:off x="1311835" y="3144838"/>
              <a:ext cx="3203575" cy="2089150"/>
            </a:xfrm>
            <a:prstGeom prst="roundRect">
              <a:avLst>
                <a:gd name="adj" fmla="val 6210"/>
              </a:avLst>
            </a:prstGeom>
            <a:solidFill>
              <a:srgbClr val="00B2C4"/>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80000" rIns="0" bIns="0" rtlCol="0" anchor="t"/>
            <a:lstStyle/>
            <a:p>
              <a:pPr lvl="0"/>
              <a:r>
                <a:rPr lang="es-PE" sz="1400" dirty="0">
                  <a:latin typeface="Calibri" charset="0"/>
                  <a:ea typeface="Calibri" charset="0"/>
                  <a:cs typeface="Calibri" charset="0"/>
                </a:rPr>
                <a:t>El premio se entrega ahora en </a:t>
              </a:r>
              <a:br>
                <a:rPr lang="es-PE" sz="1400" dirty="0">
                  <a:latin typeface="Calibri" charset="0"/>
                  <a:ea typeface="Calibri" charset="0"/>
                  <a:cs typeface="Calibri" charset="0"/>
                </a:rPr>
              </a:br>
              <a:r>
                <a:rPr lang="es-PE" sz="1400" dirty="0">
                  <a:latin typeface="Calibri" charset="0"/>
                  <a:ea typeface="Calibri" charset="0"/>
                  <a:cs typeface="Calibri" charset="0"/>
                </a:rPr>
                <a:t>diferentes categorías: </a:t>
              </a:r>
            </a:p>
            <a:p>
              <a:pPr marL="177800" lvl="1" indent="-169863">
                <a:buFont typeface="Arial" charset="0"/>
                <a:buChar char="•"/>
              </a:pPr>
              <a:r>
                <a:rPr lang="es-PE" sz="1400" dirty="0">
                  <a:latin typeface="Calibri" charset="0"/>
                  <a:ea typeface="Calibri" charset="0"/>
                  <a:cs typeface="Calibri" charset="0"/>
                </a:rPr>
                <a:t>Individuos</a:t>
              </a:r>
            </a:p>
            <a:p>
              <a:pPr marL="177800" lvl="1" indent="-169863">
                <a:buFont typeface="Arial" charset="0"/>
                <a:buChar char="•"/>
              </a:pPr>
              <a:r>
                <a:rPr lang="es-PE" sz="1400" dirty="0">
                  <a:latin typeface="Calibri" charset="0"/>
                  <a:ea typeface="Calibri" charset="0"/>
                  <a:cs typeface="Calibri" charset="0"/>
                </a:rPr>
                <a:t>Corporaciones (Deming Application Prize para corporaciones grandes, Japan Quality Control Medal y Deming Prize para compañías extranjeras) </a:t>
              </a:r>
            </a:p>
          </p:txBody>
        </p:sp>
      </p:grpSp>
    </p:spTree>
    <p:custDataLst>
      <p:tags r:id="rId1"/>
    </p:custDataLst>
    <p:extLst>
      <p:ext uri="{BB962C8B-B14F-4D97-AF65-F5344CB8AC3E}">
        <p14:creationId xmlns:p14="http://schemas.microsoft.com/office/powerpoint/2010/main" val="1307748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7"/>
          <p:cNvSpPr txBox="1"/>
          <p:nvPr/>
        </p:nvSpPr>
        <p:spPr>
          <a:xfrm>
            <a:off x="507882" y="916913"/>
            <a:ext cx="8174038" cy="246221"/>
          </a:xfrm>
          <a:prstGeom prst="rect">
            <a:avLst/>
          </a:prstGeom>
        </p:spPr>
        <p:txBody>
          <a:bodyPr vert="horz" wrap="square" lIns="0" tIns="0" rIns="0" bIns="0" rtlCol="0">
            <a:spAutoFit/>
          </a:bodyPr>
          <a:lstStyle/>
          <a:p>
            <a:pPr lvl="0"/>
            <a:r>
              <a:rPr lang="es-PE" sz="1600" b="1" dirty="0">
                <a:latin typeface="Calibri" charset="0"/>
                <a:ea typeface="Calibri" charset="0"/>
                <a:cs typeface="Calibri" charset="0"/>
              </a:rPr>
              <a:t>MALCOLM BALDRIGE AWARD</a:t>
            </a:r>
          </a:p>
        </p:txBody>
      </p:sp>
      <p:sp>
        <p:nvSpPr>
          <p:cNvPr id="9" name="4 Rectángulo"/>
          <p:cNvSpPr>
            <a:spLocks noChangeArrowheads="1"/>
          </p:cNvSpPr>
          <p:nvPr/>
        </p:nvSpPr>
        <p:spPr bwMode="auto">
          <a:xfrm>
            <a:off x="4751388" y="4173460"/>
            <a:ext cx="2599671" cy="5222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r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s-PE" sz="1400" dirty="0">
                <a:latin typeface="Calibri" charset="0"/>
                <a:ea typeface="Calibri" charset="0"/>
                <a:cs typeface="Calibri" charset="0"/>
              </a:rPr>
              <a:t>Malcolm Baldrige</a:t>
            </a:r>
          </a:p>
          <a:p>
            <a:pPr eaLnBrk="1" hangingPunct="1"/>
            <a:r>
              <a:rPr lang="es-PE" sz="1400" dirty="0">
                <a:latin typeface="Calibri" charset="0"/>
                <a:ea typeface="Calibri" charset="0"/>
                <a:cs typeface="Calibri" charset="0"/>
              </a:rPr>
              <a:t> (1922 – 1987) </a:t>
            </a:r>
          </a:p>
        </p:txBody>
      </p:sp>
      <p:sp>
        <p:nvSpPr>
          <p:cNvPr id="10"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ES" sz="1000" dirty="0">
                <a:solidFill>
                  <a:schemeClr val="bg1">
                    <a:lumMod val="65000"/>
                  </a:schemeClr>
                </a:solidFill>
                <a:latin typeface="Calibri" charset="0"/>
                <a:ea typeface="Calibri" charset="0"/>
                <a:cs typeface="Calibri" charset="0"/>
              </a:rPr>
              <a:t>MODELOS DE GESTIÓN DE CALIDAD TOTAL.</a:t>
            </a:r>
          </a:p>
        </p:txBody>
      </p:sp>
      <p:pic>
        <p:nvPicPr>
          <p:cNvPr id="3" name="Imagen 2"/>
          <p:cNvPicPr>
            <a:picLocks noChangeAspect="1"/>
          </p:cNvPicPr>
          <p:nvPr/>
        </p:nvPicPr>
        <p:blipFill>
          <a:blip r:embed="rId4"/>
          <a:stretch>
            <a:fillRect/>
          </a:stretch>
        </p:blipFill>
        <p:spPr>
          <a:xfrm>
            <a:off x="4751388" y="1323462"/>
            <a:ext cx="3930532" cy="2849998"/>
          </a:xfrm>
          <a:prstGeom prst="rect">
            <a:avLst/>
          </a:prstGeom>
        </p:spPr>
      </p:pic>
      <p:sp>
        <p:nvSpPr>
          <p:cNvPr id="11" name="Rectángulo redondeado 10"/>
          <p:cNvSpPr/>
          <p:nvPr/>
        </p:nvSpPr>
        <p:spPr>
          <a:xfrm>
            <a:off x="503238" y="1323462"/>
            <a:ext cx="4068762" cy="1326776"/>
          </a:xfrm>
          <a:prstGeom prst="roundRect">
            <a:avLst>
              <a:gd name="adj" fmla="val 7962"/>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s-PE" sz="1400">
                <a:latin typeface="Calibri" charset="0"/>
                <a:ea typeface="Calibri" charset="0"/>
                <a:cs typeface="Calibri" charset="0"/>
              </a:rPr>
              <a:t>El Baldrige National Quality Program y el premio asociado (Malcolm Baldrige National Quality Award, o MBNQA) fueron establecidos por la legislación de mejora de la calidad (Malcolm Baldrige National Quality Improvement Act, 1987). </a:t>
            </a:r>
            <a:endParaRPr lang="es-PE" sz="1400" dirty="0">
              <a:latin typeface="Calibri" charset="0"/>
              <a:ea typeface="Calibri" charset="0"/>
              <a:cs typeface="Calibri" charset="0"/>
            </a:endParaRPr>
          </a:p>
        </p:txBody>
      </p:sp>
      <p:sp>
        <p:nvSpPr>
          <p:cNvPr id="12" name="Rectángulo redondeado 11"/>
          <p:cNvSpPr/>
          <p:nvPr/>
        </p:nvSpPr>
        <p:spPr>
          <a:xfrm>
            <a:off x="503238" y="2748461"/>
            <a:ext cx="4068762" cy="882245"/>
          </a:xfrm>
          <a:prstGeom prst="roundRect">
            <a:avLst>
              <a:gd name="adj" fmla="val 7962"/>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s-PE" sz="1400">
                <a:latin typeface="Calibri" charset="0"/>
                <a:ea typeface="Calibri" charset="0"/>
                <a:cs typeface="Calibri" charset="0"/>
              </a:rPr>
              <a:t>El programa y el premio fueron denominados en honor a Malcolm Baldrige, Secretario de Comercio de los EUA de 1981 a 1987. </a:t>
            </a:r>
            <a:endParaRPr lang="es-PE" sz="1400" dirty="0">
              <a:latin typeface="Calibri" charset="0"/>
              <a:ea typeface="Calibri" charset="0"/>
              <a:cs typeface="Calibri" charset="0"/>
            </a:endParaRPr>
          </a:p>
        </p:txBody>
      </p:sp>
      <p:sp>
        <p:nvSpPr>
          <p:cNvPr id="13" name="Rectángulo redondeado 12"/>
          <p:cNvSpPr/>
          <p:nvPr/>
        </p:nvSpPr>
        <p:spPr>
          <a:xfrm>
            <a:off x="503238" y="3726004"/>
            <a:ext cx="4068762" cy="1507984"/>
          </a:xfrm>
          <a:prstGeom prst="roundRect">
            <a:avLst>
              <a:gd name="adj" fmla="val 7962"/>
            </a:avLst>
          </a:prstGeom>
          <a:solidFill>
            <a:srgbClr val="714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s-PE" sz="1400" dirty="0">
                <a:latin typeface="Calibri" charset="0"/>
                <a:ea typeface="Calibri" charset="0"/>
                <a:cs typeface="Calibri" charset="0"/>
              </a:rPr>
              <a:t>En 2010, el nombre del programa se cambió a Baldrige Performance Excellence Program para reflejar la evolución en el campo de la calidad desde un enfoque en el producto, servicio y cliente hacia un enfoque más amplio y estratégico en la calidad de la organización. </a:t>
            </a:r>
          </a:p>
        </p:txBody>
      </p:sp>
    </p:spTree>
    <p:custDataLst>
      <p:tags r:id="rId1"/>
    </p:custDataLst>
    <p:extLst>
      <p:ext uri="{BB962C8B-B14F-4D97-AF65-F5344CB8AC3E}">
        <p14:creationId xmlns:p14="http://schemas.microsoft.com/office/powerpoint/2010/main" val="13808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p:nvPr/>
        </p:nvSpPr>
        <p:spPr>
          <a:xfrm>
            <a:off x="507882" y="916913"/>
            <a:ext cx="8174038" cy="246221"/>
          </a:xfrm>
          <a:prstGeom prst="rect">
            <a:avLst/>
          </a:prstGeom>
        </p:spPr>
        <p:txBody>
          <a:bodyPr vert="horz" wrap="square" lIns="0" tIns="0" rIns="0" bIns="0" rtlCol="0">
            <a:spAutoFit/>
          </a:bodyPr>
          <a:lstStyle/>
          <a:p>
            <a:pPr lvl="0"/>
            <a:r>
              <a:rPr lang="es-PE" sz="1600" b="1" dirty="0">
                <a:latin typeface="Calibri" charset="0"/>
                <a:ea typeface="Calibri" charset="0"/>
                <a:cs typeface="Calibri" charset="0"/>
              </a:rPr>
              <a:t>EUROPEAN QUALITY AWARD</a:t>
            </a:r>
          </a:p>
        </p:txBody>
      </p:sp>
      <p:sp>
        <p:nvSpPr>
          <p:cNvPr id="8"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ES" sz="1000" dirty="0">
                <a:solidFill>
                  <a:schemeClr val="bg1">
                    <a:lumMod val="65000"/>
                  </a:schemeClr>
                </a:solidFill>
                <a:latin typeface="Calibri" charset="0"/>
                <a:ea typeface="Calibri" charset="0"/>
                <a:cs typeface="Calibri" charset="0"/>
              </a:rPr>
              <a:t>MODELOS DE GESTIÓN DE CALIDAD TOTAL.</a:t>
            </a:r>
          </a:p>
        </p:txBody>
      </p:sp>
      <p:sp>
        <p:nvSpPr>
          <p:cNvPr id="9" name="Rectángulo redondeado 8"/>
          <p:cNvSpPr/>
          <p:nvPr/>
        </p:nvSpPr>
        <p:spPr>
          <a:xfrm>
            <a:off x="503238" y="1323462"/>
            <a:ext cx="4068762" cy="1326776"/>
          </a:xfrm>
          <a:prstGeom prst="roundRect">
            <a:avLst>
              <a:gd name="adj" fmla="val 9876"/>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s-PE" sz="1400" dirty="0">
                <a:latin typeface="Calibri" charset="0"/>
                <a:ea typeface="Calibri" charset="0"/>
                <a:cs typeface="Calibri" charset="0"/>
              </a:rPr>
              <a:t>El 15 de setiembre de 1988, catorce altos ejecutivos de importantes compañías europeas formaron la Fundación Europea de Gestión de la Calidad (EFQM) con el objetivo de mejorar la posición competitiva de las compañías europeas en el mercado mundial. </a:t>
            </a:r>
          </a:p>
        </p:txBody>
      </p:sp>
      <p:sp>
        <p:nvSpPr>
          <p:cNvPr id="11" name="Rectángulo redondeado 10"/>
          <p:cNvSpPr/>
          <p:nvPr/>
        </p:nvSpPr>
        <p:spPr>
          <a:xfrm>
            <a:off x="503238" y="2794372"/>
            <a:ext cx="4068762" cy="2439615"/>
          </a:xfrm>
          <a:prstGeom prst="roundRect">
            <a:avLst>
              <a:gd name="adj" fmla="val 5214"/>
            </a:avLst>
          </a:prstGeom>
          <a:solidFill>
            <a:srgbClr val="EE46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s-PE" sz="1400" dirty="0">
                <a:latin typeface="Calibri" charset="0"/>
                <a:cs typeface="Calibri" charset="0"/>
              </a:rPr>
              <a:t>Un impulso clave para la EFQM es el área de reconocimiento lo que llevó a la creación de diversos premios de calidad europeos. Actualmente, todos esos premios están contenidos en el marco de los ―Niveles de Excelencia. Desde fines del 2001 existen tres de estos niveles: </a:t>
            </a:r>
          </a:p>
          <a:p>
            <a:pPr lvl="0"/>
            <a:endParaRPr lang="es-PE" sz="1400" dirty="0">
              <a:latin typeface="Calibri" charset="0"/>
              <a:ea typeface="Calibri" charset="0"/>
              <a:cs typeface="Calibri" charset="0"/>
            </a:endParaRPr>
          </a:p>
          <a:p>
            <a:pPr marL="7938" lvl="0" indent="169863">
              <a:buFont typeface="Arial" charset="0"/>
              <a:buChar char="•"/>
            </a:pPr>
            <a:r>
              <a:rPr lang="es-PE" sz="1400" b="1" dirty="0">
                <a:latin typeface="Calibri" charset="0"/>
                <a:ea typeface="Calibri" charset="0"/>
                <a:cs typeface="Calibri" charset="0"/>
              </a:rPr>
              <a:t>Premio Europeo de Calidad (EQA) </a:t>
            </a:r>
            <a:endParaRPr lang="es-PE" sz="1400" dirty="0">
              <a:latin typeface="Calibri" charset="0"/>
              <a:ea typeface="Calibri" charset="0"/>
              <a:cs typeface="Calibri" charset="0"/>
            </a:endParaRPr>
          </a:p>
          <a:p>
            <a:pPr marL="7938" lvl="0" indent="169863">
              <a:buFont typeface="Arial" charset="0"/>
              <a:buChar char="•"/>
            </a:pPr>
            <a:r>
              <a:rPr lang="es-PE" sz="1400" b="1" dirty="0">
                <a:latin typeface="Calibri" charset="0"/>
                <a:ea typeface="Calibri" charset="0"/>
                <a:cs typeface="Calibri" charset="0"/>
              </a:rPr>
              <a:t>Reconocido por Excelencia </a:t>
            </a:r>
            <a:endParaRPr lang="es-PE" sz="1400" dirty="0">
              <a:latin typeface="Calibri" charset="0"/>
              <a:ea typeface="Calibri" charset="0"/>
              <a:cs typeface="Calibri" charset="0"/>
            </a:endParaRPr>
          </a:p>
          <a:p>
            <a:pPr marL="7938" lvl="0" indent="169863">
              <a:buFont typeface="Arial" charset="0"/>
              <a:buChar char="•"/>
            </a:pPr>
            <a:r>
              <a:rPr lang="es-PE" sz="1400" b="1" dirty="0">
                <a:latin typeface="Calibri" charset="0"/>
                <a:ea typeface="Calibri" charset="0"/>
                <a:cs typeface="Calibri" charset="0"/>
              </a:rPr>
              <a:t>Comprometido con la Excelencia. </a:t>
            </a:r>
            <a:endParaRPr lang="es-PE" sz="1400" dirty="0">
              <a:latin typeface="Calibri" charset="0"/>
              <a:ea typeface="Calibri" charset="0"/>
              <a:cs typeface="Calibri" charset="0"/>
            </a:endParaRPr>
          </a:p>
        </p:txBody>
      </p:sp>
      <p:pic>
        <p:nvPicPr>
          <p:cNvPr id="2" name="Imagen 1"/>
          <p:cNvPicPr>
            <a:picLocks noChangeAspect="1"/>
          </p:cNvPicPr>
          <p:nvPr/>
        </p:nvPicPr>
        <p:blipFill rotWithShape="1">
          <a:blip r:embed="rId4">
            <a:extLst>
              <a:ext uri="{28A0092B-C50C-407E-A947-70E740481C1C}">
                <a14:useLocalDpi xmlns:a14="http://schemas.microsoft.com/office/drawing/2010/main" val="0"/>
              </a:ext>
            </a:extLst>
          </a:blip>
          <a:srcRect l="39483" r="4076"/>
          <a:stretch/>
        </p:blipFill>
        <p:spPr>
          <a:xfrm>
            <a:off x="5190377" y="1040023"/>
            <a:ext cx="3227295" cy="3811992"/>
          </a:xfrm>
          <a:prstGeom prst="rect">
            <a:avLst/>
          </a:prstGeom>
        </p:spPr>
      </p:pic>
    </p:spTree>
    <p:custDataLst>
      <p:tags r:id="rId1"/>
    </p:custDataLst>
    <p:extLst>
      <p:ext uri="{BB962C8B-B14F-4D97-AF65-F5344CB8AC3E}">
        <p14:creationId xmlns:p14="http://schemas.microsoft.com/office/powerpoint/2010/main" val="101415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p:nvPr/>
        </p:nvSpPr>
        <p:spPr>
          <a:xfrm>
            <a:off x="517976" y="921778"/>
            <a:ext cx="7204493" cy="246221"/>
          </a:xfrm>
          <a:prstGeom prst="rect">
            <a:avLst/>
          </a:prstGeom>
        </p:spPr>
        <p:txBody>
          <a:bodyPr wrap="square" lIns="0" tIns="0" rIns="0" bIns="0">
            <a:spAutoFit/>
          </a:bodyPr>
          <a:lstStyle/>
          <a:p>
            <a:r>
              <a:rPr lang="en-US" sz="1600" b="1" dirty="0">
                <a:latin typeface="Calibri" charset="0"/>
                <a:ea typeface="Calibri" charset="0"/>
                <a:cs typeface="Calibri" charset="0"/>
              </a:rPr>
              <a:t>ANÁLISIS COMPARATIVO DE LOS MODELOS</a:t>
            </a:r>
          </a:p>
        </p:txBody>
      </p:sp>
      <p:sp>
        <p:nvSpPr>
          <p:cNvPr id="6"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ES" sz="1000" dirty="0">
                <a:solidFill>
                  <a:schemeClr val="bg1">
                    <a:lumMod val="65000"/>
                  </a:schemeClr>
                </a:solidFill>
                <a:latin typeface="Calibri" charset="0"/>
                <a:ea typeface="Calibri" charset="0"/>
                <a:cs typeface="Calibri" charset="0"/>
              </a:rPr>
              <a:t>MODELOS DE GESTIÓN DE CALIDAD TOTAL.</a:t>
            </a:r>
          </a:p>
        </p:txBody>
      </p:sp>
      <p:graphicFrame>
        <p:nvGraphicFramePr>
          <p:cNvPr id="4" name="Tabla 3"/>
          <p:cNvGraphicFramePr>
            <a:graphicFrameLocks noGrp="1"/>
          </p:cNvGraphicFramePr>
          <p:nvPr>
            <p:extLst>
              <p:ext uri="{D42A27DB-BD31-4B8C-83A1-F6EECF244321}">
                <p14:modId xmlns:p14="http://schemas.microsoft.com/office/powerpoint/2010/main" val="302068846"/>
              </p:ext>
            </p:extLst>
          </p:nvPr>
        </p:nvGraphicFramePr>
        <p:xfrm>
          <a:off x="528032" y="1375833"/>
          <a:ext cx="8147657" cy="3860094"/>
        </p:xfrm>
        <a:graphic>
          <a:graphicData uri="http://schemas.openxmlformats.org/drawingml/2006/table">
            <a:tbl>
              <a:tblPr firstRow="1" bandRow="1">
                <a:tableStyleId>{5C22544A-7EE6-4342-B048-85BDC9FD1C3A}</a:tableStyleId>
              </a:tblPr>
              <a:tblGrid>
                <a:gridCol w="437168">
                  <a:extLst>
                    <a:ext uri="{9D8B030D-6E8A-4147-A177-3AD203B41FA5}">
                      <a16:colId xmlns:a16="http://schemas.microsoft.com/office/drawing/2014/main" val="20000"/>
                    </a:ext>
                  </a:extLst>
                </a:gridCol>
                <a:gridCol w="2057401">
                  <a:extLst>
                    <a:ext uri="{9D8B030D-6E8A-4147-A177-3AD203B41FA5}">
                      <a16:colId xmlns:a16="http://schemas.microsoft.com/office/drawing/2014/main" val="20001"/>
                    </a:ext>
                  </a:extLst>
                </a:gridCol>
                <a:gridCol w="2048934">
                  <a:extLst>
                    <a:ext uri="{9D8B030D-6E8A-4147-A177-3AD203B41FA5}">
                      <a16:colId xmlns:a16="http://schemas.microsoft.com/office/drawing/2014/main" val="20002"/>
                    </a:ext>
                  </a:extLst>
                </a:gridCol>
                <a:gridCol w="1837268">
                  <a:extLst>
                    <a:ext uri="{9D8B030D-6E8A-4147-A177-3AD203B41FA5}">
                      <a16:colId xmlns:a16="http://schemas.microsoft.com/office/drawing/2014/main" val="20003"/>
                    </a:ext>
                  </a:extLst>
                </a:gridCol>
                <a:gridCol w="1766886">
                  <a:extLst>
                    <a:ext uri="{9D8B030D-6E8A-4147-A177-3AD203B41FA5}">
                      <a16:colId xmlns:a16="http://schemas.microsoft.com/office/drawing/2014/main" val="20004"/>
                    </a:ext>
                  </a:extLst>
                </a:gridCol>
              </a:tblGrid>
              <a:tr h="316006">
                <a:tc>
                  <a:txBody>
                    <a:bodyPr/>
                    <a:lstStyle/>
                    <a:p>
                      <a:pPr algn="ctr"/>
                      <a:endParaRPr lang="es-ES_tradnl" sz="1600" dirty="0">
                        <a:latin typeface="Calibri" charset="0"/>
                        <a:ea typeface="Calibri" charset="0"/>
                        <a:cs typeface="Calibri" charset="0"/>
                      </a:endParaRP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Modelo EFQM</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E4639"/>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Modelo Iberoamericano</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828"/>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Modelo Deming</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9EA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Modelo Baldrige</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14FA0"/>
                    </a:solidFill>
                  </a:tcPr>
                </a:tc>
                <a:extLst>
                  <a:ext uri="{0D108BD9-81ED-4DB2-BD59-A6C34878D82A}">
                    <a16:rowId xmlns:a16="http://schemas.microsoft.com/office/drawing/2014/main" val="10000"/>
                  </a:ext>
                </a:extLst>
              </a:tr>
              <a:tr h="409799">
                <a:tc rowSpan="9">
                  <a:txBody>
                    <a:bodyPr/>
                    <a:lstStyle/>
                    <a:p>
                      <a:pPr algn="ctr"/>
                      <a:endParaRPr lang="es-ES_tradnl" sz="1600" dirty="0">
                        <a:latin typeface="Calibri" charset="0"/>
                        <a:ea typeface="Calibri" charset="0"/>
                        <a:cs typeface="Calibri" charset="0"/>
                      </a:endParaRP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808799"/>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Liderazgo</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Liderazgo y estilo de dirección</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Liderazgo Visionario</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Liderazgo</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extLst>
                  <a:ext uri="{0D108BD9-81ED-4DB2-BD59-A6C34878D82A}">
                    <a16:rowId xmlns:a16="http://schemas.microsoft.com/office/drawing/2014/main" val="10001"/>
                  </a:ext>
                </a:extLst>
              </a:tr>
              <a:tr h="409799">
                <a:tc vMerge="1">
                  <a:txBody>
                    <a:bodyPr/>
                    <a:lstStyle/>
                    <a:p>
                      <a:endParaRPr lang="es-ES_tradnl"/>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Personas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Desarrollo de las personas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Cooperación interna y externa</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Planificación Estratégica</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extLst>
                  <a:ext uri="{0D108BD9-81ED-4DB2-BD59-A6C34878D82A}">
                    <a16:rowId xmlns:a16="http://schemas.microsoft.com/office/drawing/2014/main" val="10002"/>
                  </a:ext>
                </a:extLst>
              </a:tr>
              <a:tr h="409799">
                <a:tc vMerge="1">
                  <a:txBody>
                    <a:bodyPr/>
                    <a:lstStyle/>
                    <a:p>
                      <a:endParaRPr lang="es-ES_tradnl"/>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Política y Estrategia</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Política y Estrategia</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lvl="0" algn="ctr"/>
                      <a:r>
                        <a:rPr lang="es-PE" sz="1100" dirty="0">
                          <a:latin typeface="Calibri" charset="0"/>
                          <a:ea typeface="Calibri" charset="0"/>
                          <a:cs typeface="Calibri" charset="0"/>
                        </a:rPr>
                        <a:t>Aprendizaje</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Enfoque en el cliente y en el mercado</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extLst>
                  <a:ext uri="{0D108BD9-81ED-4DB2-BD59-A6C34878D82A}">
                    <a16:rowId xmlns:a16="http://schemas.microsoft.com/office/drawing/2014/main" val="10003"/>
                  </a:ext>
                </a:extLst>
              </a:tr>
              <a:tr h="577911">
                <a:tc vMerge="1">
                  <a:txBody>
                    <a:bodyPr/>
                    <a:lstStyle/>
                    <a:p>
                      <a:endParaRPr lang="es-ES_tradnl"/>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Alianzas y Recursos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Asociados y Recursos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Gestión de proceso</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Dimensión, Análisis y Dirección del conocimiento</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extLst>
                  <a:ext uri="{0D108BD9-81ED-4DB2-BD59-A6C34878D82A}">
                    <a16:rowId xmlns:a16="http://schemas.microsoft.com/office/drawing/2014/main" val="10004"/>
                  </a:ext>
                </a:extLst>
              </a:tr>
              <a:tr h="283232">
                <a:tc vMerge="1">
                  <a:txBody>
                    <a:bodyPr/>
                    <a:lstStyle/>
                    <a:p>
                      <a:endParaRPr lang="es-ES_tradnl"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Procesos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Clientes</a:t>
                      </a:r>
                      <a:endParaRPr lang="es-ES_tradnl" sz="1100" dirty="0">
                        <a:latin typeface="Calibri" charset="0"/>
                        <a:ea typeface="Calibri" charset="0"/>
                        <a:cs typeface="Calibri" charset="0"/>
                      </a:endParaRP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Mejora Continua</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Enfoque en los RRHH</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extLst>
                  <a:ext uri="{0D108BD9-81ED-4DB2-BD59-A6C34878D82A}">
                    <a16:rowId xmlns:a16="http://schemas.microsoft.com/office/drawing/2014/main" val="10005"/>
                  </a:ext>
                </a:extLst>
              </a:tr>
              <a:tr h="409799">
                <a:tc vMerge="1">
                  <a:txBody>
                    <a:bodyPr/>
                    <a:lstStyle/>
                    <a:p>
                      <a:endParaRPr lang="es-ES_tradnl"/>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Resultados en los clientes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Resultados en los clientes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Satisfacción del empleado</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Dirección de procesos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extLst>
                  <a:ext uri="{0D108BD9-81ED-4DB2-BD59-A6C34878D82A}">
                    <a16:rowId xmlns:a16="http://schemas.microsoft.com/office/drawing/2014/main" val="10006"/>
                  </a:ext>
                </a:extLst>
              </a:tr>
              <a:tr h="409799">
                <a:tc vMerge="1">
                  <a:txBody>
                    <a:bodyPr/>
                    <a:lstStyle/>
                    <a:p>
                      <a:endParaRPr lang="es-ES_tradnl"/>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Resultados en las personas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Resultados en las personas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Satisfacción del cliente</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Resultados económicos y empresariales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extLst>
                  <a:ext uri="{0D108BD9-81ED-4DB2-BD59-A6C34878D82A}">
                    <a16:rowId xmlns:a16="http://schemas.microsoft.com/office/drawing/2014/main" val="10007"/>
                  </a:ext>
                </a:extLst>
              </a:tr>
              <a:tr h="316006">
                <a:tc vMerge="1">
                  <a:txBody>
                    <a:bodyPr/>
                    <a:lstStyle/>
                    <a:p>
                      <a:pPr algn="ctr"/>
                      <a:endParaRPr lang="es-ES_tradnl" sz="1600" dirty="0">
                        <a:latin typeface="Calibri" charset="0"/>
                        <a:ea typeface="Calibri" charset="0"/>
                        <a:cs typeface="Calibri" charset="0"/>
                      </a:endParaRPr>
                    </a:p>
                  </a:txBody>
                  <a:tcPr marL="74104" marR="74104" marT="37052" marB="37052"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Resultados en la sociedad</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Resultados en la sociedad</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s-PE" sz="1100" dirty="0">
                        <a:latin typeface="Calibri" charset="0"/>
                        <a:ea typeface="Calibri" charset="0"/>
                        <a:cs typeface="Calibri" charset="0"/>
                      </a:endParaRP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s-PE" sz="1100" dirty="0">
                        <a:latin typeface="Calibri" charset="0"/>
                        <a:ea typeface="Calibri" charset="0"/>
                        <a:cs typeface="Calibri" charset="0"/>
                      </a:endParaRP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extLst>
                  <a:ext uri="{0D108BD9-81ED-4DB2-BD59-A6C34878D82A}">
                    <a16:rowId xmlns:a16="http://schemas.microsoft.com/office/drawing/2014/main" val="10008"/>
                  </a:ext>
                </a:extLst>
              </a:tr>
              <a:tr h="316006">
                <a:tc vMerge="1">
                  <a:txBody>
                    <a:bodyPr/>
                    <a:lstStyle/>
                    <a:p>
                      <a:pPr algn="ctr"/>
                      <a:endParaRPr lang="es-ES_tradnl" sz="1600" dirty="0">
                        <a:latin typeface="Calibri" charset="0"/>
                        <a:ea typeface="Calibri" charset="0"/>
                        <a:cs typeface="Calibri" charset="0"/>
                      </a:endParaRPr>
                    </a:p>
                  </a:txBody>
                  <a:tcPr marL="74104" marR="74104" marT="37052" marB="37052"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Resultados clave</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Resultados globales</a:t>
                      </a: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s-PE" sz="1100" dirty="0">
                        <a:latin typeface="Calibri" charset="0"/>
                        <a:ea typeface="Calibri" charset="0"/>
                        <a:cs typeface="Calibri" charset="0"/>
                      </a:endParaRP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s-PE" sz="1100" dirty="0">
                        <a:latin typeface="Calibri" charset="0"/>
                        <a:ea typeface="Calibri" charset="0"/>
                        <a:cs typeface="Calibri" charset="0"/>
                      </a:endParaRPr>
                    </a:p>
                  </a:txBody>
                  <a:tcPr marL="74104" marR="74104" marT="37052" marB="3705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extLst>
                  <a:ext uri="{0D108BD9-81ED-4DB2-BD59-A6C34878D82A}">
                    <a16:rowId xmlns:a16="http://schemas.microsoft.com/office/drawing/2014/main" val="10009"/>
                  </a:ext>
                </a:extLst>
              </a:tr>
            </a:tbl>
          </a:graphicData>
        </a:graphic>
      </p:graphicFrame>
      <p:sp>
        <p:nvSpPr>
          <p:cNvPr id="53" name="Rectángulo 52"/>
          <p:cNvSpPr/>
          <p:nvPr/>
        </p:nvSpPr>
        <p:spPr>
          <a:xfrm rot="16200000">
            <a:off x="246385" y="3491848"/>
            <a:ext cx="960520" cy="307777"/>
          </a:xfrm>
          <a:prstGeom prst="rect">
            <a:avLst/>
          </a:prstGeom>
        </p:spPr>
        <p:txBody>
          <a:bodyPr wrap="none">
            <a:spAutoFit/>
          </a:bodyPr>
          <a:lstStyle/>
          <a:p>
            <a:pPr algn="ctr"/>
            <a:r>
              <a:rPr lang="es-PE" sz="1400" b="1" dirty="0">
                <a:solidFill>
                  <a:schemeClr val="bg1"/>
                </a:solidFill>
                <a:latin typeface="Calibri" charset="0"/>
                <a:ea typeface="Calibri" charset="0"/>
                <a:cs typeface="Calibri" charset="0"/>
              </a:rPr>
              <a:t>CRITERIOS</a:t>
            </a:r>
          </a:p>
        </p:txBody>
      </p:sp>
    </p:spTree>
    <p:custDataLst>
      <p:tags r:id="rId1"/>
    </p:custDataLst>
    <p:extLst>
      <p:ext uri="{BB962C8B-B14F-4D97-AF65-F5344CB8AC3E}">
        <p14:creationId xmlns:p14="http://schemas.microsoft.com/office/powerpoint/2010/main" val="773542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5"/>
          <p:cNvSpPr/>
          <p:nvPr/>
        </p:nvSpPr>
        <p:spPr>
          <a:xfrm>
            <a:off x="517976" y="921778"/>
            <a:ext cx="7204493" cy="246221"/>
          </a:xfrm>
          <a:prstGeom prst="rect">
            <a:avLst/>
          </a:prstGeom>
        </p:spPr>
        <p:txBody>
          <a:bodyPr wrap="square" lIns="0" tIns="0" rIns="0" bIns="0">
            <a:spAutoFit/>
          </a:bodyPr>
          <a:lstStyle/>
          <a:p>
            <a:r>
              <a:rPr lang="en-US" sz="1600" b="1" dirty="0">
                <a:latin typeface="Calibri" charset="0"/>
                <a:ea typeface="Calibri" charset="0"/>
                <a:cs typeface="Calibri" charset="0"/>
              </a:rPr>
              <a:t>ANÁLISIS COMPARATIVO DE LOS MODELOS</a:t>
            </a:r>
          </a:p>
        </p:txBody>
      </p:sp>
      <p:sp>
        <p:nvSpPr>
          <p:cNvPr id="16"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ES" sz="1000" dirty="0">
                <a:solidFill>
                  <a:schemeClr val="bg1">
                    <a:lumMod val="65000"/>
                  </a:schemeClr>
                </a:solidFill>
                <a:latin typeface="Calibri" charset="0"/>
                <a:ea typeface="Calibri" charset="0"/>
                <a:cs typeface="Calibri" charset="0"/>
              </a:rPr>
              <a:t>MODELOS DE GESTIÓN DE CALIDAD TOTAL.</a:t>
            </a:r>
          </a:p>
        </p:txBody>
      </p:sp>
      <p:graphicFrame>
        <p:nvGraphicFramePr>
          <p:cNvPr id="2" name="Tabla 1"/>
          <p:cNvGraphicFramePr>
            <a:graphicFrameLocks noGrp="1"/>
          </p:cNvGraphicFramePr>
          <p:nvPr>
            <p:extLst>
              <p:ext uri="{D42A27DB-BD31-4B8C-83A1-F6EECF244321}">
                <p14:modId xmlns:p14="http://schemas.microsoft.com/office/powerpoint/2010/main" val="2705282612"/>
              </p:ext>
            </p:extLst>
          </p:nvPr>
        </p:nvGraphicFramePr>
        <p:xfrm>
          <a:off x="518159" y="1266509"/>
          <a:ext cx="8157528" cy="3970390"/>
        </p:xfrm>
        <a:graphic>
          <a:graphicData uri="http://schemas.openxmlformats.org/drawingml/2006/table">
            <a:tbl>
              <a:tblPr firstRow="1" bandRow="1">
                <a:tableStyleId>{5C22544A-7EE6-4342-B048-85BDC9FD1C3A}</a:tableStyleId>
              </a:tblPr>
              <a:tblGrid>
                <a:gridCol w="1310641">
                  <a:extLst>
                    <a:ext uri="{9D8B030D-6E8A-4147-A177-3AD203B41FA5}">
                      <a16:colId xmlns:a16="http://schemas.microsoft.com/office/drawing/2014/main" val="20000"/>
                    </a:ext>
                  </a:extLst>
                </a:gridCol>
                <a:gridCol w="1408535">
                  <a:extLst>
                    <a:ext uri="{9D8B030D-6E8A-4147-A177-3AD203B41FA5}">
                      <a16:colId xmlns:a16="http://schemas.microsoft.com/office/drawing/2014/main" val="20001"/>
                    </a:ext>
                  </a:extLst>
                </a:gridCol>
                <a:gridCol w="1359588">
                  <a:extLst>
                    <a:ext uri="{9D8B030D-6E8A-4147-A177-3AD203B41FA5}">
                      <a16:colId xmlns:a16="http://schemas.microsoft.com/office/drawing/2014/main" val="20002"/>
                    </a:ext>
                  </a:extLst>
                </a:gridCol>
                <a:gridCol w="1359588">
                  <a:extLst>
                    <a:ext uri="{9D8B030D-6E8A-4147-A177-3AD203B41FA5}">
                      <a16:colId xmlns:a16="http://schemas.microsoft.com/office/drawing/2014/main" val="20003"/>
                    </a:ext>
                  </a:extLst>
                </a:gridCol>
                <a:gridCol w="1359588">
                  <a:extLst>
                    <a:ext uri="{9D8B030D-6E8A-4147-A177-3AD203B41FA5}">
                      <a16:colId xmlns:a16="http://schemas.microsoft.com/office/drawing/2014/main" val="20004"/>
                    </a:ext>
                  </a:extLst>
                </a:gridCol>
                <a:gridCol w="1359588">
                  <a:extLst>
                    <a:ext uri="{9D8B030D-6E8A-4147-A177-3AD203B41FA5}">
                      <a16:colId xmlns:a16="http://schemas.microsoft.com/office/drawing/2014/main" val="20005"/>
                    </a:ext>
                  </a:extLst>
                </a:gridCol>
              </a:tblGrid>
              <a:tr h="408169">
                <a:tc>
                  <a:txBody>
                    <a:bodyPr/>
                    <a:lstStyle/>
                    <a:p>
                      <a:pPr algn="ctr"/>
                      <a:endParaRPr lang="es-ES_tradnl" sz="1100" dirty="0">
                        <a:latin typeface="Calibri" charset="0"/>
                        <a:ea typeface="Calibri" charset="0"/>
                        <a:cs typeface="Calibri" charset="0"/>
                      </a:endParaRP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Premio Deming</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009EA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Premio Baldrige</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14FA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Premio Europeo </a:t>
                      </a:r>
                      <a:br>
                        <a:rPr lang="es-PE" sz="1100" dirty="0">
                          <a:latin typeface="Calibri" charset="0"/>
                          <a:ea typeface="Calibri" charset="0"/>
                          <a:cs typeface="Calibri" charset="0"/>
                        </a:rPr>
                      </a:br>
                      <a:r>
                        <a:rPr lang="es-PE" sz="1100" dirty="0">
                          <a:latin typeface="Calibri" charset="0"/>
                          <a:ea typeface="Calibri" charset="0"/>
                          <a:cs typeface="Calibri" charset="0"/>
                        </a:rPr>
                        <a:t>de Calidad EFQM</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E4639"/>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Premio Iberoamericano</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7828"/>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Certificación </a:t>
                      </a:r>
                      <a:br>
                        <a:rPr lang="es-PE" sz="1100" dirty="0">
                          <a:latin typeface="Calibri" charset="0"/>
                          <a:ea typeface="Calibri" charset="0"/>
                          <a:cs typeface="Calibri" charset="0"/>
                        </a:rPr>
                      </a:br>
                      <a:r>
                        <a:rPr lang="es-PE" sz="1100" dirty="0">
                          <a:latin typeface="Calibri" charset="0"/>
                          <a:ea typeface="Calibri" charset="0"/>
                          <a:cs typeface="Calibri" charset="0"/>
                        </a:rPr>
                        <a:t>ISO 9001</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92C24E"/>
                    </a:solidFill>
                  </a:tcPr>
                </a:tc>
                <a:extLst>
                  <a:ext uri="{0D108BD9-81ED-4DB2-BD59-A6C34878D82A}">
                    <a16:rowId xmlns:a16="http://schemas.microsoft.com/office/drawing/2014/main" val="10000"/>
                  </a:ext>
                </a:extLst>
              </a:tr>
              <a:tr h="30523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PE" sz="1100" b="1" dirty="0">
                          <a:solidFill>
                            <a:srgbClr val="FFFFFF"/>
                          </a:solidFill>
                          <a:latin typeface="Calibri" charset="0"/>
                          <a:ea typeface="Calibri" charset="0"/>
                          <a:cs typeface="Calibri" charset="0"/>
                        </a:rPr>
                        <a:t>Año de creación</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808799">
                        <a:alpha val="87059"/>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1951</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1987</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1992</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1999</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1987</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DEEC7"/>
                    </a:solidFill>
                  </a:tcPr>
                </a:tc>
                <a:extLst>
                  <a:ext uri="{0D108BD9-81ED-4DB2-BD59-A6C34878D82A}">
                    <a16:rowId xmlns:a16="http://schemas.microsoft.com/office/drawing/2014/main" val="10001"/>
                  </a:ext>
                </a:extLst>
              </a:tr>
              <a:tr h="380074">
                <a:tc>
                  <a:txBody>
                    <a:bodyPr/>
                    <a:lstStyle/>
                    <a:p>
                      <a:pPr algn="ctr"/>
                      <a:r>
                        <a:rPr lang="es-PE" sz="1100" b="1" dirty="0">
                          <a:solidFill>
                            <a:srgbClr val="FFFFFF"/>
                          </a:solidFill>
                          <a:latin typeface="Calibri" charset="0"/>
                          <a:ea typeface="Calibri" charset="0"/>
                          <a:cs typeface="Calibri" charset="0"/>
                        </a:rPr>
                        <a:t>Estructura básica</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808799">
                        <a:alpha val="87059"/>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Premio a largo plazo</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Concurso anual</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9E2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Concurso anual</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Concurso anual</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Certificación</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DEEC7"/>
                    </a:solidFill>
                  </a:tcPr>
                </a:tc>
                <a:extLst>
                  <a:ext uri="{0D108BD9-81ED-4DB2-BD59-A6C34878D82A}">
                    <a16:rowId xmlns:a16="http://schemas.microsoft.com/office/drawing/2014/main" val="10002"/>
                  </a:ext>
                </a:extLst>
              </a:tr>
              <a:tr h="53248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PE" sz="1100" b="1" dirty="0">
                          <a:solidFill>
                            <a:srgbClr val="FFFFFF"/>
                          </a:solidFill>
                          <a:latin typeface="Calibri" charset="0"/>
                          <a:ea typeface="Calibri" charset="0"/>
                          <a:cs typeface="Calibri" charset="0"/>
                        </a:rPr>
                        <a:t>Aplicabilidad geográfica principal</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808799">
                        <a:alpha val="87059"/>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Japón</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lvl="0" algn="ctr"/>
                      <a:r>
                        <a:rPr lang="es-PE" sz="1100" dirty="0">
                          <a:latin typeface="Calibri" charset="0"/>
                          <a:ea typeface="Calibri" charset="0"/>
                          <a:cs typeface="Calibri" charset="0"/>
                        </a:rPr>
                        <a:t>Estados Unidos</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Europa</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Ibero América</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Todo el mundo</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DEEC7"/>
                    </a:solidFill>
                  </a:tcPr>
                </a:tc>
                <a:extLst>
                  <a:ext uri="{0D108BD9-81ED-4DB2-BD59-A6C34878D82A}">
                    <a16:rowId xmlns:a16="http://schemas.microsoft.com/office/drawing/2014/main" val="10003"/>
                  </a:ext>
                </a:extLst>
              </a:tr>
              <a:tr h="30523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PE" sz="1100" b="1" dirty="0">
                          <a:solidFill>
                            <a:srgbClr val="FFFFFF"/>
                          </a:solidFill>
                          <a:latin typeface="Calibri" charset="0"/>
                          <a:ea typeface="Calibri" charset="0"/>
                          <a:cs typeface="Calibri" charset="0"/>
                        </a:rPr>
                        <a:t>Ganadores</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808799">
                        <a:alpha val="87059"/>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Pocos</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Pocos</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9E2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Muy pocos</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Muy pocos</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Muchos</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DEEC7"/>
                    </a:solidFill>
                  </a:tcPr>
                </a:tc>
                <a:extLst>
                  <a:ext uri="{0D108BD9-81ED-4DB2-BD59-A6C34878D82A}">
                    <a16:rowId xmlns:a16="http://schemas.microsoft.com/office/drawing/2014/main" val="10004"/>
                  </a:ext>
                </a:extLst>
              </a:tr>
              <a:tr h="173105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PE" sz="1100" b="1" dirty="0">
                          <a:solidFill>
                            <a:srgbClr val="FFFFFF"/>
                          </a:solidFill>
                          <a:latin typeface="Calibri" charset="0"/>
                          <a:ea typeface="Calibri" charset="0"/>
                          <a:cs typeface="Calibri" charset="0"/>
                        </a:rPr>
                        <a:t>Enfoque</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808799">
                        <a:alpha val="87059"/>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Control estadístico; resolución de problemas; perfeccionamiento o mejora continua</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Liderazgo del cliente; apoyo a la organización; medición; benchmarking</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3DCED"/>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Facilitadores de la organización y resultados; liderazgo, procesos y resultados</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Facilitadores de la organización y resultados; liderazgo, clientes y resultados</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Estándares mínimos de calidad global igualitarios; documentación del sistema de control de los procesos operativos y actividades de apoyo</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DEEC7"/>
                    </a:solidFill>
                  </a:tcPr>
                </a:tc>
                <a:extLst>
                  <a:ext uri="{0D108BD9-81ED-4DB2-BD59-A6C34878D82A}">
                    <a16:rowId xmlns:a16="http://schemas.microsoft.com/office/drawing/2014/main" val="10005"/>
                  </a:ext>
                </a:extLst>
              </a:tr>
              <a:tr h="305234">
                <a:tc>
                  <a:txBody>
                    <a:bodyPr/>
                    <a:lstStyle/>
                    <a:p>
                      <a:pPr algn="ctr"/>
                      <a:r>
                        <a:rPr lang="es-PE" sz="1100" b="1" dirty="0">
                          <a:solidFill>
                            <a:srgbClr val="FFFFFF"/>
                          </a:solidFill>
                          <a:latin typeface="Calibri" charset="0"/>
                          <a:ea typeface="Calibri" charset="0"/>
                          <a:cs typeface="Calibri" charset="0"/>
                        </a:rPr>
                        <a:t>Costo</a:t>
                      </a:r>
                      <a:endParaRPr lang="es-ES_tradnl" sz="1100" dirty="0">
                        <a:latin typeface="Calibri" charset="0"/>
                        <a:ea typeface="Calibri" charset="0"/>
                        <a:cs typeface="Calibri" charset="0"/>
                      </a:endParaRP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808799">
                        <a:alpha val="87059"/>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Elevado</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1EF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Medio alto</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9E2F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Medio alto</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C8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Medio alto</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FD7C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PE" sz="1100" dirty="0">
                          <a:latin typeface="Calibri" charset="0"/>
                          <a:ea typeface="Calibri" charset="0"/>
                          <a:cs typeface="Calibri" charset="0"/>
                        </a:rPr>
                        <a:t>Bajo medio</a:t>
                      </a:r>
                    </a:p>
                  </a:txBody>
                  <a:tcPr marL="75800" marR="75800" marT="37900" marB="379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DEEC7"/>
                    </a:solidFill>
                  </a:tcPr>
                </a:tc>
                <a:extLst>
                  <a:ext uri="{0D108BD9-81ED-4DB2-BD59-A6C34878D82A}">
                    <a16:rowId xmlns:a16="http://schemas.microsoft.com/office/drawing/2014/main" val="10006"/>
                  </a:ext>
                </a:extLst>
              </a:tr>
            </a:tbl>
          </a:graphicData>
        </a:graphic>
      </p:graphicFrame>
    </p:spTree>
    <p:custDataLst>
      <p:tags r:id="rId1"/>
    </p:custDataLst>
    <p:extLst>
      <p:ext uri="{BB962C8B-B14F-4D97-AF65-F5344CB8AC3E}">
        <p14:creationId xmlns:p14="http://schemas.microsoft.com/office/powerpoint/2010/main" val="1929431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0" y="0"/>
            <a:ext cx="9144000" cy="5715000"/>
          </a:xfrm>
          <a:prstGeom prst="rect">
            <a:avLst/>
          </a:prstGeom>
          <a:solidFill>
            <a:srgbClr val="654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nvGrpSpPr>
          <p:cNvPr id="4" name="Grupo 3">
            <a:extLst>
              <a:ext uri="{FF2B5EF4-FFF2-40B4-BE49-F238E27FC236}">
                <a16:creationId xmlns:a16="http://schemas.microsoft.com/office/drawing/2014/main" id="{8A495D6D-73E7-D64C-AD5A-8212D6B1E2F3}"/>
              </a:ext>
            </a:extLst>
          </p:cNvPr>
          <p:cNvGrpSpPr/>
          <p:nvPr/>
        </p:nvGrpSpPr>
        <p:grpSpPr>
          <a:xfrm>
            <a:off x="2506315" y="2194222"/>
            <a:ext cx="4581728" cy="1326557"/>
            <a:chOff x="2403187" y="2211377"/>
            <a:chExt cx="4581728" cy="1326557"/>
          </a:xfrm>
        </p:grpSpPr>
        <p:sp>
          <p:nvSpPr>
            <p:cNvPr id="6" name="CuadroTexto 5">
              <a:extLst>
                <a:ext uri="{FF2B5EF4-FFF2-40B4-BE49-F238E27FC236}">
                  <a16:creationId xmlns:a16="http://schemas.microsoft.com/office/drawing/2014/main" id="{682CC9F8-A9FF-BF41-B987-57AFB7D160FE}"/>
                </a:ext>
              </a:extLst>
            </p:cNvPr>
            <p:cNvSpPr txBox="1"/>
            <p:nvPr/>
          </p:nvSpPr>
          <p:spPr>
            <a:xfrm>
              <a:off x="2403187"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CONCLUSIONES</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8" name="Imagen 7">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425491" y="2211377"/>
              <a:ext cx="202176" cy="208211"/>
            </a:xfrm>
            <a:prstGeom prst="rect">
              <a:avLst/>
            </a:prstGeom>
          </p:spPr>
        </p:pic>
      </p:grpSp>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3" y="946969"/>
            <a:ext cx="2072214" cy="3898064"/>
          </a:xfrm>
          <a:prstGeom prst="rect">
            <a:avLst/>
          </a:prstGeom>
        </p:spPr>
      </p:pic>
    </p:spTree>
    <p:extLst>
      <p:ext uri="{BB962C8B-B14F-4D97-AF65-F5344CB8AC3E}">
        <p14:creationId xmlns:p14="http://schemas.microsoft.com/office/powerpoint/2010/main" val="11297273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object 7"/>
          <p:cNvSpPr txBox="1"/>
          <p:nvPr/>
        </p:nvSpPr>
        <p:spPr>
          <a:xfrm>
            <a:off x="1279545" y="912813"/>
            <a:ext cx="5173210" cy="2585323"/>
          </a:xfrm>
          <a:prstGeom prst="rect">
            <a:avLst/>
          </a:prstGeom>
        </p:spPr>
        <p:txBody>
          <a:bodyPr vert="horz" wrap="square" lIns="0" tIns="0" rIns="0" bIns="0" rtlCol="0">
            <a:spAutoFit/>
          </a:bodyPr>
          <a:lstStyle/>
          <a:p>
            <a:pPr lvl="0"/>
            <a:r>
              <a:rPr lang="es-PE" sz="1400" dirty="0">
                <a:latin typeface="Calibri" charset="0"/>
                <a:ea typeface="Calibri" charset="0"/>
                <a:cs typeface="Calibri" charset="0"/>
              </a:rPr>
              <a:t>Apenas existen diferencias entre los Modelo EFQM e Iberoamericano, debido a que cuentan con los mismos principios, y básicamente los mismos criterios.</a:t>
            </a:r>
          </a:p>
          <a:p>
            <a:pPr lvl="0"/>
            <a:endParaRPr lang="es-PE" sz="1400" dirty="0">
              <a:latin typeface="Calibri" charset="0"/>
              <a:ea typeface="Calibri" charset="0"/>
              <a:cs typeface="Calibri" charset="0"/>
            </a:endParaRPr>
          </a:p>
          <a:p>
            <a:pPr lvl="0"/>
            <a:r>
              <a:rPr lang="es-PE" sz="1400" dirty="0">
                <a:latin typeface="Calibri" charset="0"/>
                <a:ea typeface="Calibri" charset="0"/>
                <a:cs typeface="Calibri" charset="0"/>
              </a:rPr>
              <a:t>Todos ellos sirven de autoevaluación, bien para incorporar mejoras bien para comprobar el funcionamiento y rendimiento organizativo.</a:t>
            </a:r>
          </a:p>
          <a:p>
            <a:pPr lvl="0"/>
            <a:endParaRPr lang="es-PE" sz="1400" dirty="0">
              <a:latin typeface="Calibri" charset="0"/>
              <a:ea typeface="Calibri" charset="0"/>
              <a:cs typeface="Calibri" charset="0"/>
            </a:endParaRPr>
          </a:p>
          <a:p>
            <a:pPr lvl="0"/>
            <a:r>
              <a:rPr lang="es-PE" sz="1400" dirty="0">
                <a:latin typeface="Calibri" charset="0"/>
                <a:ea typeface="Calibri" charset="0"/>
                <a:cs typeface="Calibri" charset="0"/>
              </a:rPr>
              <a:t>El Modelo Malcolm Baldrige es quizá el más completo, pues incorpora una mayor cantidad de criterios englobando todos aquellos en los se basa el Modelo EFQM, Iberoamericano, y el de Deming. Cabe mencionar que el más específico es el Modelo EFQM debido a que contiene treinta y dos sub criterios.</a:t>
            </a:r>
          </a:p>
        </p:txBody>
      </p:sp>
      <p:pic>
        <p:nvPicPr>
          <p:cNvPr id="8" name="Imagen 7"/>
          <p:cNvPicPr>
            <a:picLocks noChangeAspect="1"/>
          </p:cNvPicPr>
          <p:nvPr/>
        </p:nvPicPr>
        <p:blipFill>
          <a:blip r:embed="rId3"/>
          <a:stretch>
            <a:fillRect/>
          </a:stretch>
        </p:blipFill>
        <p:spPr>
          <a:xfrm>
            <a:off x="1011260" y="954885"/>
            <a:ext cx="114138" cy="117546"/>
          </a:xfrm>
          <a:prstGeom prst="rect">
            <a:avLst/>
          </a:prstGeom>
        </p:spPr>
      </p:pic>
      <p:pic>
        <p:nvPicPr>
          <p:cNvPr id="15" name="Imagen 14"/>
          <p:cNvPicPr>
            <a:picLocks noChangeAspect="1"/>
          </p:cNvPicPr>
          <p:nvPr/>
        </p:nvPicPr>
        <p:blipFill>
          <a:blip r:embed="rId3"/>
          <a:stretch>
            <a:fillRect/>
          </a:stretch>
        </p:blipFill>
        <p:spPr>
          <a:xfrm>
            <a:off x="1011260" y="1813577"/>
            <a:ext cx="114138" cy="117546"/>
          </a:xfrm>
          <a:prstGeom prst="rect">
            <a:avLst/>
          </a:prstGeom>
        </p:spPr>
      </p:pic>
      <p:sp>
        <p:nvSpPr>
          <p:cNvPr id="16" name="Rectángulo 15"/>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alphaModFix amt="42000"/>
            <a:extLst>
              <a:ext uri="{28A0092B-C50C-407E-A947-70E740481C1C}">
                <a14:useLocalDpi xmlns:a14="http://schemas.microsoft.com/office/drawing/2010/main" val="0"/>
              </a:ext>
            </a:extLst>
          </a:blip>
          <a:stretch>
            <a:fillRect/>
          </a:stretch>
        </p:blipFill>
        <p:spPr>
          <a:xfrm>
            <a:off x="6984999" y="3048772"/>
            <a:ext cx="1690689" cy="2185216"/>
          </a:xfrm>
          <a:prstGeom prst="rect">
            <a:avLst/>
          </a:prstGeom>
        </p:spPr>
      </p:pic>
      <p:pic>
        <p:nvPicPr>
          <p:cNvPr id="10" name="Imagen 9"/>
          <p:cNvPicPr>
            <a:picLocks noChangeAspect="1"/>
          </p:cNvPicPr>
          <p:nvPr/>
        </p:nvPicPr>
        <p:blipFill>
          <a:blip r:embed="rId3"/>
          <a:stretch>
            <a:fillRect/>
          </a:stretch>
        </p:blipFill>
        <p:spPr>
          <a:xfrm>
            <a:off x="1011260" y="2441371"/>
            <a:ext cx="114138" cy="117546"/>
          </a:xfrm>
          <a:prstGeom prst="rect">
            <a:avLst/>
          </a:prstGeom>
        </p:spPr>
      </p:pic>
      <p:sp>
        <p:nvSpPr>
          <p:cNvPr id="11" name="Rectangle 5">
            <a:extLst>
              <a:ext uri="{FF2B5EF4-FFF2-40B4-BE49-F238E27FC236}">
                <a16:creationId xmlns:a16="http://schemas.microsoft.com/office/drawing/2014/main" id="{7EBF5004-A0F7-DB4D-A4FF-AEF403F76992}"/>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CONCLUSIONES </a:t>
            </a:r>
          </a:p>
        </p:txBody>
      </p:sp>
    </p:spTree>
    <p:extLst>
      <p:ext uri="{BB962C8B-B14F-4D97-AF65-F5344CB8AC3E}">
        <p14:creationId xmlns:p14="http://schemas.microsoft.com/office/powerpoint/2010/main" val="14254382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object 7"/>
          <p:cNvSpPr txBox="1"/>
          <p:nvPr/>
        </p:nvSpPr>
        <p:spPr>
          <a:xfrm>
            <a:off x="1279545" y="912813"/>
            <a:ext cx="5173210" cy="2154436"/>
          </a:xfrm>
          <a:prstGeom prst="rect">
            <a:avLst/>
          </a:prstGeom>
        </p:spPr>
        <p:txBody>
          <a:bodyPr vert="horz" wrap="square" lIns="0" tIns="0" rIns="0" bIns="0" rtlCol="0">
            <a:spAutoFit/>
          </a:bodyPr>
          <a:lstStyle/>
          <a:p>
            <a:pPr lvl="0"/>
            <a:r>
              <a:rPr lang="es-PE" sz="1400" dirty="0">
                <a:latin typeface="Calibri" charset="0"/>
                <a:ea typeface="Calibri" charset="0"/>
                <a:cs typeface="Calibri" charset="0"/>
              </a:rPr>
              <a:t>Los Modelos EFQM, Iberoamericano, y Malcolm Baldrige son más éticos que el Modelo Deming cuyo perfil es más técnico, pues los primeros están enfocados hacia la dirección de la calidad por parte de los empresarios y el segundo es administrado y estructurado por ingenieros japoneses.</a:t>
            </a:r>
          </a:p>
          <a:p>
            <a:pPr lvl="0"/>
            <a:endParaRPr lang="es-PE" sz="1400" dirty="0">
              <a:latin typeface="Calibri" charset="0"/>
              <a:ea typeface="Calibri" charset="0"/>
              <a:cs typeface="Calibri" charset="0"/>
            </a:endParaRPr>
          </a:p>
          <a:p>
            <a:pPr lvl="0"/>
            <a:r>
              <a:rPr lang="es-PE" sz="1400" dirty="0">
                <a:latin typeface="Calibri" charset="0"/>
                <a:ea typeface="Calibri" charset="0"/>
                <a:cs typeface="Calibri" charset="0"/>
              </a:rPr>
              <a:t>Todos los Modelos conciben la organización como conjunto de subsistemas relacionados y conectados entre sí, todos tienen su papel y su importancia específica en el logro del objetivo primordial, la excelencia y la mejora continua.</a:t>
            </a:r>
          </a:p>
        </p:txBody>
      </p:sp>
      <p:pic>
        <p:nvPicPr>
          <p:cNvPr id="8" name="Imagen 7"/>
          <p:cNvPicPr>
            <a:picLocks noChangeAspect="1"/>
          </p:cNvPicPr>
          <p:nvPr/>
        </p:nvPicPr>
        <p:blipFill>
          <a:blip r:embed="rId3"/>
          <a:stretch>
            <a:fillRect/>
          </a:stretch>
        </p:blipFill>
        <p:spPr>
          <a:xfrm>
            <a:off x="1011260" y="954885"/>
            <a:ext cx="114138" cy="117546"/>
          </a:xfrm>
          <a:prstGeom prst="rect">
            <a:avLst/>
          </a:prstGeom>
        </p:spPr>
      </p:pic>
      <p:sp>
        <p:nvSpPr>
          <p:cNvPr id="16" name="Rectángulo 15"/>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 name="Imagen 1"/>
          <p:cNvPicPr>
            <a:picLocks noChangeAspect="1"/>
          </p:cNvPicPr>
          <p:nvPr/>
        </p:nvPicPr>
        <p:blipFill>
          <a:blip r:embed="rId4">
            <a:alphaModFix amt="42000"/>
            <a:extLst>
              <a:ext uri="{28A0092B-C50C-407E-A947-70E740481C1C}">
                <a14:useLocalDpi xmlns:a14="http://schemas.microsoft.com/office/drawing/2010/main" val="0"/>
              </a:ext>
            </a:extLst>
          </a:blip>
          <a:stretch>
            <a:fillRect/>
          </a:stretch>
        </p:blipFill>
        <p:spPr>
          <a:xfrm>
            <a:off x="6984999" y="3048772"/>
            <a:ext cx="1690689" cy="2185216"/>
          </a:xfrm>
          <a:prstGeom prst="rect">
            <a:avLst/>
          </a:prstGeom>
        </p:spPr>
      </p:pic>
      <p:pic>
        <p:nvPicPr>
          <p:cNvPr id="10" name="Imagen 9"/>
          <p:cNvPicPr>
            <a:picLocks noChangeAspect="1"/>
          </p:cNvPicPr>
          <p:nvPr/>
        </p:nvPicPr>
        <p:blipFill>
          <a:blip r:embed="rId3"/>
          <a:stretch>
            <a:fillRect/>
          </a:stretch>
        </p:blipFill>
        <p:spPr>
          <a:xfrm>
            <a:off x="1011260" y="2246012"/>
            <a:ext cx="114138" cy="117546"/>
          </a:xfrm>
          <a:prstGeom prst="rect">
            <a:avLst/>
          </a:prstGeom>
        </p:spPr>
      </p:pic>
      <p:sp>
        <p:nvSpPr>
          <p:cNvPr id="11" name="Rectangle 5">
            <a:extLst>
              <a:ext uri="{FF2B5EF4-FFF2-40B4-BE49-F238E27FC236}">
                <a16:creationId xmlns:a16="http://schemas.microsoft.com/office/drawing/2014/main" id="{E3A43965-2AB2-734E-A337-1BE5BB29A605}"/>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CONCLUSIONES </a:t>
            </a:r>
          </a:p>
        </p:txBody>
      </p:sp>
    </p:spTree>
    <p:extLst>
      <p:ext uri="{BB962C8B-B14F-4D97-AF65-F5344CB8AC3E}">
        <p14:creationId xmlns:p14="http://schemas.microsoft.com/office/powerpoint/2010/main" val="860483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0"/>
            <a:ext cx="9144000" cy="5715000"/>
          </a:xfrm>
          <a:prstGeom prst="rect">
            <a:avLst/>
          </a:prstGeom>
          <a:solidFill>
            <a:srgbClr val="8DCB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CuadroTexto 6">
            <a:extLst>
              <a:ext uri="{FF2B5EF4-FFF2-40B4-BE49-F238E27FC236}">
                <a16:creationId xmlns:a16="http://schemas.microsoft.com/office/drawing/2014/main" id="{4C9F27E8-E0F0-CF48-B2E7-A2617B9B1DEA}"/>
              </a:ext>
            </a:extLst>
          </p:cNvPr>
          <p:cNvSpPr txBox="1"/>
          <p:nvPr/>
        </p:nvSpPr>
        <p:spPr>
          <a:xfrm>
            <a:off x="2519363" y="2540738"/>
            <a:ext cx="4581728" cy="997196"/>
          </a:xfrm>
          <a:prstGeom prst="rect">
            <a:avLst/>
          </a:prstGeom>
          <a:noFill/>
        </p:spPr>
        <p:txBody>
          <a:bodyPr wrap="square" lIns="0" tIns="0" rIns="0" bIns="0" rtlCol="0">
            <a:spAutoFit/>
          </a:bodyPr>
          <a:lstStyle/>
          <a:p>
            <a:pPr>
              <a:lnSpc>
                <a:spcPct val="90000"/>
              </a:lnSpc>
            </a:pPr>
            <a:r>
              <a:rPr lang="es-ES_tradnl" sz="3600" dirty="0">
                <a:solidFill>
                  <a:schemeClr val="bg1"/>
                </a:solidFill>
                <a:latin typeface="Graphik Regular" charset="0"/>
                <a:ea typeface="Graphik Regular" charset="0"/>
                <a:cs typeface="Graphik Regular" charset="0"/>
              </a:rPr>
              <a:t>BIBLIOGRAFÍA</a:t>
            </a:r>
            <a:br>
              <a:rPr lang="es-ES_tradnl" sz="3600" dirty="0">
                <a:solidFill>
                  <a:schemeClr val="bg1"/>
                </a:solidFill>
                <a:latin typeface="Graphik Regular" charset="0"/>
                <a:ea typeface="Graphik Regular" charset="0"/>
                <a:cs typeface="Graphik Regular" charset="0"/>
              </a:rPr>
            </a:br>
            <a:r>
              <a:rPr lang="es-ES_tradnl" sz="3600" b="1" dirty="0">
                <a:solidFill>
                  <a:schemeClr val="bg1"/>
                </a:solidFill>
                <a:latin typeface="Graphik Bold" charset="0"/>
                <a:ea typeface="Graphik Bold" charset="0"/>
                <a:cs typeface="Graphik Bold" charset="0"/>
              </a:rPr>
              <a:t>MÁS REFERENCIAS</a:t>
            </a:r>
          </a:p>
        </p:txBody>
      </p:sp>
      <p:pic>
        <p:nvPicPr>
          <p:cNvPr id="6" name="Imagen 5">
            <a:extLst>
              <a:ext uri="{FF2B5EF4-FFF2-40B4-BE49-F238E27FC236}">
                <a16:creationId xmlns:a16="http://schemas.microsoft.com/office/drawing/2014/main" id="{2CD7628C-6304-5D4B-BA7D-591238143DE2}"/>
              </a:ext>
            </a:extLst>
          </p:cNvPr>
          <p:cNvPicPr>
            <a:picLocks noChangeAspect="1"/>
          </p:cNvPicPr>
          <p:nvPr/>
        </p:nvPicPr>
        <p:blipFill>
          <a:blip r:embed="rId2"/>
          <a:stretch>
            <a:fillRect/>
          </a:stretch>
        </p:blipFill>
        <p:spPr>
          <a:xfrm>
            <a:off x="2528619" y="2194222"/>
            <a:ext cx="202176" cy="208211"/>
          </a:xfrm>
          <a:prstGeom prst="rect">
            <a:avLst/>
          </a:prstGeom>
        </p:spPr>
      </p:pic>
      <p:pic>
        <p:nvPicPr>
          <p:cNvPr id="11" name="Imagen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46970"/>
            <a:ext cx="2072061" cy="3898064"/>
          </a:xfrm>
          <a:prstGeom prst="rect">
            <a:avLst/>
          </a:prstGeom>
        </p:spPr>
      </p:pic>
    </p:spTree>
    <p:extLst>
      <p:ext uri="{BB962C8B-B14F-4D97-AF65-F5344CB8AC3E}">
        <p14:creationId xmlns:p14="http://schemas.microsoft.com/office/powerpoint/2010/main" val="5966765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918960" y="5364480"/>
            <a:ext cx="2133600" cy="224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object 7"/>
          <p:cNvSpPr txBox="1"/>
          <p:nvPr/>
        </p:nvSpPr>
        <p:spPr>
          <a:xfrm>
            <a:off x="1282298" y="918372"/>
            <a:ext cx="5521727" cy="646331"/>
          </a:xfrm>
          <a:prstGeom prst="rect">
            <a:avLst/>
          </a:prstGeom>
        </p:spPr>
        <p:txBody>
          <a:bodyPr vert="horz" wrap="square" lIns="0" tIns="0" rIns="0" bIns="0" rtlCol="0">
            <a:spAutoFit/>
          </a:bodyPr>
          <a:lstStyle/>
          <a:p>
            <a:pPr lvl="0"/>
            <a:r>
              <a:rPr lang="es-PE" sz="1400" dirty="0">
                <a:latin typeface="Calibri" charset="0"/>
                <a:ea typeface="Calibri" charset="0"/>
                <a:cs typeface="Calibri" charset="0"/>
              </a:rPr>
              <a:t>Conocer y comentar los 14 Principios de Edward Deming.</a:t>
            </a:r>
          </a:p>
          <a:p>
            <a:pPr lvl="0"/>
            <a:endParaRPr lang="es-PE" sz="1400" dirty="0">
              <a:latin typeface="Calibri" charset="0"/>
              <a:ea typeface="Calibri" charset="0"/>
              <a:cs typeface="Calibri" charset="0"/>
            </a:endParaRPr>
          </a:p>
          <a:p>
            <a:pPr lvl="0"/>
            <a:r>
              <a:rPr lang="es-PE" sz="1400" dirty="0">
                <a:latin typeface="Calibri" charset="0"/>
                <a:ea typeface="Calibri" charset="0"/>
                <a:cs typeface="Calibri" charset="0"/>
              </a:rPr>
              <a:t>Comprender las diferencias entre los Modelos de Gestión de Calidad Total. </a:t>
            </a:r>
          </a:p>
        </p:txBody>
      </p:sp>
      <p:sp>
        <p:nvSpPr>
          <p:cNvPr id="2" name="Rectángulo 1"/>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Rectángulo 8"/>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5" name="Imagen 14"/>
          <p:cNvPicPr>
            <a:picLocks noChangeAspect="1"/>
          </p:cNvPicPr>
          <p:nvPr/>
        </p:nvPicPr>
        <p:blipFill>
          <a:blip r:embed="rId3">
            <a:alphaModFix amt="42000"/>
            <a:extLst>
              <a:ext uri="{28A0092B-C50C-407E-A947-70E740481C1C}">
                <a14:useLocalDpi xmlns:a14="http://schemas.microsoft.com/office/drawing/2010/main" val="0"/>
              </a:ext>
            </a:extLst>
          </a:blip>
          <a:stretch>
            <a:fillRect/>
          </a:stretch>
        </p:blipFill>
        <p:spPr>
          <a:xfrm>
            <a:off x="6986660" y="3050921"/>
            <a:ext cx="1689027" cy="2183068"/>
          </a:xfrm>
          <a:prstGeom prst="rect">
            <a:avLst/>
          </a:prstGeom>
        </p:spPr>
      </p:pic>
      <p:pic>
        <p:nvPicPr>
          <p:cNvPr id="16" name="Imagen 15"/>
          <p:cNvPicPr>
            <a:picLocks noChangeAspect="1"/>
          </p:cNvPicPr>
          <p:nvPr/>
        </p:nvPicPr>
        <p:blipFill>
          <a:blip r:embed="rId4"/>
          <a:stretch>
            <a:fillRect/>
          </a:stretch>
        </p:blipFill>
        <p:spPr>
          <a:xfrm>
            <a:off x="1008063" y="963636"/>
            <a:ext cx="118814" cy="121369"/>
          </a:xfrm>
          <a:prstGeom prst="rect">
            <a:avLst/>
          </a:prstGeom>
        </p:spPr>
      </p:pic>
      <p:pic>
        <p:nvPicPr>
          <p:cNvPr id="19" name="Imagen 18"/>
          <p:cNvPicPr>
            <a:picLocks noChangeAspect="1"/>
          </p:cNvPicPr>
          <p:nvPr/>
        </p:nvPicPr>
        <p:blipFill>
          <a:blip r:embed="rId4"/>
          <a:stretch>
            <a:fillRect/>
          </a:stretch>
        </p:blipFill>
        <p:spPr>
          <a:xfrm>
            <a:off x="1008063" y="1405826"/>
            <a:ext cx="118814" cy="121369"/>
          </a:xfrm>
          <a:prstGeom prst="rect">
            <a:avLst/>
          </a:prstGeom>
        </p:spPr>
      </p:pic>
      <p:sp>
        <p:nvSpPr>
          <p:cNvPr id="11" name="Rectangle 5">
            <a:extLst>
              <a:ext uri="{FF2B5EF4-FFF2-40B4-BE49-F238E27FC236}">
                <a16:creationId xmlns:a16="http://schemas.microsoft.com/office/drawing/2014/main" id="{A9863553-4486-8048-AE94-FAE32F3AE385}"/>
              </a:ext>
            </a:extLst>
          </p:cNvPr>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OBJETIVOS </a:t>
            </a:r>
          </a:p>
        </p:txBody>
      </p:sp>
    </p:spTree>
    <p:extLst>
      <p:ext uri="{BB962C8B-B14F-4D97-AF65-F5344CB8AC3E}">
        <p14:creationId xmlns:p14="http://schemas.microsoft.com/office/powerpoint/2010/main" val="9790156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301556" y="5321030"/>
            <a:ext cx="8453337" cy="291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object 7"/>
          <p:cNvSpPr txBox="1"/>
          <p:nvPr/>
        </p:nvSpPr>
        <p:spPr>
          <a:xfrm>
            <a:off x="1279010" y="917823"/>
            <a:ext cx="5103684" cy="2154436"/>
          </a:xfrm>
          <a:prstGeom prst="rect">
            <a:avLst/>
          </a:prstGeom>
        </p:spPr>
        <p:txBody>
          <a:bodyPr vert="horz" wrap="square" lIns="0" tIns="0" rIns="0" bIns="0" rtlCol="0">
            <a:spAutoFit/>
          </a:bodyPr>
          <a:lstStyle/>
          <a:p>
            <a:r>
              <a:rPr lang="es-ES_tradnl" sz="1400" dirty="0">
                <a:latin typeface="Calibri" charset="0"/>
                <a:ea typeface="Calibri" charset="0"/>
                <a:cs typeface="Calibri" charset="0"/>
              </a:rPr>
              <a:t>W. Edwards Deming (1989). “Calidad, Productividad y Competitividad; La Salida de la Crisis”. Madrid: Ediciones </a:t>
            </a:r>
            <a:r>
              <a:rPr lang="es-ES_tradnl" sz="1400" dirty="0" err="1">
                <a:latin typeface="Calibri" charset="0"/>
                <a:ea typeface="Calibri" charset="0"/>
                <a:cs typeface="Calibri" charset="0"/>
              </a:rPr>
              <a:t>Diaz</a:t>
            </a:r>
            <a:r>
              <a:rPr lang="es-ES_tradnl" sz="1400" dirty="0">
                <a:latin typeface="Calibri" charset="0"/>
                <a:ea typeface="Calibri" charset="0"/>
                <a:cs typeface="Calibri" charset="0"/>
              </a:rPr>
              <a:t> de Santos.</a:t>
            </a:r>
          </a:p>
          <a:p>
            <a:endParaRPr lang="es-ES_tradnl" sz="1400" dirty="0">
              <a:latin typeface="Calibri" charset="0"/>
              <a:ea typeface="Calibri" charset="0"/>
              <a:cs typeface="Calibri" charset="0"/>
            </a:endParaRPr>
          </a:p>
          <a:p>
            <a:r>
              <a:rPr lang="es-ES_tradnl" sz="1400" dirty="0">
                <a:latin typeface="Calibri" charset="0"/>
                <a:ea typeface="Calibri" charset="0"/>
                <a:cs typeface="Calibri" charset="0"/>
              </a:rPr>
              <a:t>Mary </a:t>
            </a:r>
            <a:r>
              <a:rPr lang="es-ES_tradnl" sz="1400" dirty="0" err="1">
                <a:latin typeface="Calibri" charset="0"/>
                <a:ea typeface="Calibri" charset="0"/>
                <a:cs typeface="Calibri" charset="0"/>
              </a:rPr>
              <a:t>Walton</a:t>
            </a:r>
            <a:r>
              <a:rPr lang="es-ES_tradnl" sz="1400" dirty="0">
                <a:latin typeface="Calibri" charset="0"/>
                <a:ea typeface="Calibri" charset="0"/>
                <a:cs typeface="Calibri" charset="0"/>
              </a:rPr>
              <a:t> (2004). “El método Deming en la práctica”. Bogotá: Editorial Norma.</a:t>
            </a:r>
          </a:p>
          <a:p>
            <a:endParaRPr lang="es-ES_tradnl" sz="1400" dirty="0">
              <a:latin typeface="Calibri" charset="0"/>
              <a:ea typeface="Calibri" charset="0"/>
              <a:cs typeface="Calibri" charset="0"/>
            </a:endParaRPr>
          </a:p>
          <a:p>
            <a:r>
              <a:rPr lang="es-ES_tradnl" sz="1400" dirty="0">
                <a:latin typeface="Calibri" charset="0"/>
                <a:ea typeface="Calibri" charset="0"/>
                <a:cs typeface="Calibri" charset="0"/>
              </a:rPr>
              <a:t>C. Nieves Nieto, L. Ros Mc </a:t>
            </a:r>
            <a:r>
              <a:rPr lang="es-ES_tradnl" sz="1400" dirty="0" err="1">
                <a:latin typeface="Calibri" charset="0"/>
                <a:ea typeface="Calibri" charset="0"/>
                <a:cs typeface="Calibri" charset="0"/>
              </a:rPr>
              <a:t>Donell</a:t>
            </a:r>
            <a:r>
              <a:rPr lang="es-ES_tradnl" sz="1400" dirty="0">
                <a:latin typeface="Calibri" charset="0"/>
                <a:ea typeface="Calibri" charset="0"/>
                <a:cs typeface="Calibri" charset="0"/>
              </a:rPr>
              <a:t> (2006). “Comparación entre los Modelos de Gestión de Calidad Total: EFQM, Gerencial de Deming, Iberoamericano para la Excelencia y Malcolm </a:t>
            </a:r>
            <a:r>
              <a:rPr lang="es-ES_tradnl" sz="1400" dirty="0" err="1">
                <a:latin typeface="Calibri" charset="0"/>
                <a:ea typeface="Calibri" charset="0"/>
                <a:cs typeface="Calibri" charset="0"/>
              </a:rPr>
              <a:t>Baldrige</a:t>
            </a:r>
            <a:r>
              <a:rPr lang="es-ES_tradnl" sz="1400" dirty="0">
                <a:latin typeface="Calibri" charset="0"/>
                <a:ea typeface="Calibri" charset="0"/>
                <a:cs typeface="Calibri" charset="0"/>
              </a:rPr>
              <a:t>. Situación frente a la ISO 9000”</a:t>
            </a:r>
          </a:p>
        </p:txBody>
      </p:sp>
      <p:pic>
        <p:nvPicPr>
          <p:cNvPr id="9" name="Imagen 8"/>
          <p:cNvPicPr>
            <a:picLocks noChangeAspect="1"/>
          </p:cNvPicPr>
          <p:nvPr/>
        </p:nvPicPr>
        <p:blipFill>
          <a:blip r:embed="rId3"/>
          <a:stretch>
            <a:fillRect/>
          </a:stretch>
        </p:blipFill>
        <p:spPr>
          <a:xfrm>
            <a:off x="1008064" y="959114"/>
            <a:ext cx="103867" cy="106967"/>
          </a:xfrm>
          <a:prstGeom prst="rect">
            <a:avLst/>
          </a:prstGeom>
        </p:spPr>
      </p:pic>
      <p:sp>
        <p:nvSpPr>
          <p:cNvPr id="19" name="Rectángulo 18"/>
          <p:cNvSpPr/>
          <p:nvPr/>
        </p:nvSpPr>
        <p:spPr>
          <a:xfrm>
            <a:off x="8133347" y="163629"/>
            <a:ext cx="808522" cy="754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0" name="Imagen 9"/>
          <p:cNvPicPr>
            <a:picLocks noChangeAspect="1"/>
          </p:cNvPicPr>
          <p:nvPr/>
        </p:nvPicPr>
        <p:blipFill>
          <a:blip r:embed="rId4">
            <a:alphaModFix amt="42000"/>
            <a:extLst>
              <a:ext uri="{28A0092B-C50C-407E-A947-70E740481C1C}">
                <a14:useLocalDpi xmlns:a14="http://schemas.microsoft.com/office/drawing/2010/main" val="0"/>
              </a:ext>
            </a:extLst>
          </a:blip>
          <a:stretch>
            <a:fillRect/>
          </a:stretch>
        </p:blipFill>
        <p:spPr>
          <a:xfrm>
            <a:off x="6985000" y="3036889"/>
            <a:ext cx="1690688" cy="2197100"/>
          </a:xfrm>
          <a:prstGeom prst="rect">
            <a:avLst/>
          </a:prstGeom>
        </p:spPr>
      </p:pic>
      <p:pic>
        <p:nvPicPr>
          <p:cNvPr id="8" name="Imagen 7"/>
          <p:cNvPicPr>
            <a:picLocks noChangeAspect="1"/>
          </p:cNvPicPr>
          <p:nvPr/>
        </p:nvPicPr>
        <p:blipFill>
          <a:blip r:embed="rId3"/>
          <a:stretch>
            <a:fillRect/>
          </a:stretch>
        </p:blipFill>
        <p:spPr>
          <a:xfrm>
            <a:off x="1008064" y="1613379"/>
            <a:ext cx="103867" cy="106967"/>
          </a:xfrm>
          <a:prstGeom prst="rect">
            <a:avLst/>
          </a:prstGeom>
        </p:spPr>
      </p:pic>
      <p:pic>
        <p:nvPicPr>
          <p:cNvPr id="11" name="Imagen 10"/>
          <p:cNvPicPr>
            <a:picLocks noChangeAspect="1"/>
          </p:cNvPicPr>
          <p:nvPr/>
        </p:nvPicPr>
        <p:blipFill>
          <a:blip r:embed="rId3"/>
          <a:stretch>
            <a:fillRect/>
          </a:stretch>
        </p:blipFill>
        <p:spPr>
          <a:xfrm>
            <a:off x="1008064" y="2250040"/>
            <a:ext cx="103867" cy="106967"/>
          </a:xfrm>
          <a:prstGeom prst="rect">
            <a:avLst/>
          </a:prstGeom>
        </p:spPr>
      </p:pic>
      <p:sp>
        <p:nvSpPr>
          <p:cNvPr id="12" name="Rectangle 5"/>
          <p:cNvSpPr/>
          <p:nvPr/>
        </p:nvSpPr>
        <p:spPr>
          <a:xfrm>
            <a:off x="503238" y="376836"/>
            <a:ext cx="2430462"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s-PE" sz="1000" dirty="0">
                <a:solidFill>
                  <a:schemeClr val="bg1">
                    <a:lumMod val="65000"/>
                  </a:schemeClr>
                </a:solidFill>
                <a:latin typeface="Calibri" charset="0"/>
                <a:ea typeface="Calibri" charset="0"/>
                <a:cs typeface="Calibri" charset="0"/>
              </a:rPr>
              <a:t>BIBLIOGRAFÍA</a:t>
            </a:r>
          </a:p>
        </p:txBody>
      </p:sp>
    </p:spTree>
    <p:extLst>
      <p:ext uri="{BB962C8B-B14F-4D97-AF65-F5344CB8AC3E}">
        <p14:creationId xmlns:p14="http://schemas.microsoft.com/office/powerpoint/2010/main" val="17424011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3" name="Imagen 2"/>
          <p:cNvPicPr>
            <a:picLocks noChangeAspect="1"/>
          </p:cNvPicPr>
          <p:nvPr/>
        </p:nvPicPr>
        <p:blipFill>
          <a:blip r:embed="rId2"/>
          <a:stretch>
            <a:fillRect/>
          </a:stretch>
        </p:blipFill>
        <p:spPr>
          <a:xfrm>
            <a:off x="3924199" y="2666298"/>
            <a:ext cx="1295601" cy="386803"/>
          </a:xfrm>
          <a:prstGeom prst="rect">
            <a:avLst/>
          </a:prstGeom>
        </p:spPr>
      </p:pic>
    </p:spTree>
    <p:extLst>
      <p:ext uri="{BB962C8B-B14F-4D97-AF65-F5344CB8AC3E}">
        <p14:creationId xmlns:p14="http://schemas.microsoft.com/office/powerpoint/2010/main" val="235416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9144000" cy="5715000"/>
          </a:xfrm>
          <a:prstGeom prst="rect">
            <a:avLst/>
          </a:prstGeom>
          <a:solidFill>
            <a:srgbClr val="8087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8" name="CuadroTexto 17">
            <a:extLst>
              <a:ext uri="{FF2B5EF4-FFF2-40B4-BE49-F238E27FC236}">
                <a16:creationId xmlns:a16="http://schemas.microsoft.com/office/drawing/2014/main" id="{F58EABDC-EE9F-6D4B-8493-73E3A05BE100}"/>
              </a:ext>
            </a:extLst>
          </p:cNvPr>
          <p:cNvSpPr txBox="1"/>
          <p:nvPr/>
        </p:nvSpPr>
        <p:spPr>
          <a:xfrm>
            <a:off x="1008063" y="3169972"/>
            <a:ext cx="3844594" cy="775597"/>
          </a:xfrm>
          <a:prstGeom prst="rect">
            <a:avLst/>
          </a:prstGeom>
          <a:noFill/>
        </p:spPr>
        <p:txBody>
          <a:bodyPr wrap="square" lIns="0" tIns="0" rIns="0" bIns="0" rtlCol="0">
            <a:spAutoFit/>
          </a:bodyPr>
          <a:lstStyle/>
          <a:p>
            <a:pPr>
              <a:lnSpc>
                <a:spcPct val="90000"/>
              </a:lnSpc>
              <a:buSzPct val="80000"/>
            </a:pPr>
            <a:r>
              <a:rPr lang="es-ES" sz="2800" dirty="0">
                <a:solidFill>
                  <a:srgbClr val="FFFFFF"/>
                </a:solidFill>
                <a:latin typeface="Graphik Regular" charset="0"/>
                <a:ea typeface="Graphik Regular" charset="0"/>
                <a:cs typeface="Graphik Regular" charset="0"/>
              </a:rPr>
              <a:t>LOS 14 PRINCIPIOS </a:t>
            </a:r>
            <a:br>
              <a:rPr lang="es-ES" sz="2800" dirty="0">
                <a:solidFill>
                  <a:srgbClr val="FFFFFF"/>
                </a:solidFill>
                <a:latin typeface="Graphik Regular" charset="0"/>
                <a:ea typeface="Graphik Regular" charset="0"/>
                <a:cs typeface="Graphik Regular" charset="0"/>
              </a:rPr>
            </a:br>
            <a:r>
              <a:rPr lang="es-ES" sz="2800" b="1" dirty="0">
                <a:solidFill>
                  <a:srgbClr val="FFFFFF"/>
                </a:solidFill>
                <a:latin typeface="Graphik Bold" charset="0"/>
                <a:ea typeface="Graphik Bold" charset="0"/>
                <a:cs typeface="Graphik Bold" charset="0"/>
              </a:rPr>
              <a:t>DE EDWARD DEMING</a:t>
            </a:r>
          </a:p>
        </p:txBody>
      </p:sp>
      <p:pic>
        <p:nvPicPr>
          <p:cNvPr id="19" name="Imagen 18">
            <a:extLst>
              <a:ext uri="{FF2B5EF4-FFF2-40B4-BE49-F238E27FC236}">
                <a16:creationId xmlns:a16="http://schemas.microsoft.com/office/drawing/2014/main" id="{2E011318-DF6A-E443-82C0-13421C5F2D5E}"/>
              </a:ext>
            </a:extLst>
          </p:cNvPr>
          <p:cNvPicPr>
            <a:picLocks noChangeAspect="1"/>
          </p:cNvPicPr>
          <p:nvPr/>
        </p:nvPicPr>
        <p:blipFill>
          <a:blip r:embed="rId3"/>
          <a:stretch>
            <a:fillRect/>
          </a:stretch>
        </p:blipFill>
        <p:spPr>
          <a:xfrm>
            <a:off x="1008063" y="2869612"/>
            <a:ext cx="195423" cy="201256"/>
          </a:xfrm>
          <a:prstGeom prst="rect">
            <a:avLst/>
          </a:prstGeom>
        </p:spPr>
      </p:pic>
    </p:spTree>
    <p:extLst>
      <p:ext uri="{BB962C8B-B14F-4D97-AF65-F5344CB8AC3E}">
        <p14:creationId xmlns:p14="http://schemas.microsoft.com/office/powerpoint/2010/main" val="904955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shutterstock_1036687318.jpg"/>
          <p:cNvPicPr>
            <a:picLocks noChangeAspect="1"/>
          </p:cNvPicPr>
          <p:nvPr/>
        </p:nvPicPr>
        <p:blipFill rotWithShape="1">
          <a:blip r:embed="rId4">
            <a:extLst>
              <a:ext uri="{28A0092B-C50C-407E-A947-70E740481C1C}">
                <a14:useLocalDpi xmlns:a14="http://schemas.microsoft.com/office/drawing/2010/main" val="0"/>
              </a:ext>
            </a:extLst>
          </a:blip>
          <a:srcRect l="39481" r="4478"/>
          <a:stretch/>
        </p:blipFill>
        <p:spPr>
          <a:xfrm>
            <a:off x="4067175" y="923964"/>
            <a:ext cx="4608513" cy="4310024"/>
          </a:xfrm>
          <a:prstGeom prst="rect">
            <a:avLst/>
          </a:prstGeom>
        </p:spPr>
      </p:pic>
      <p:sp>
        <p:nvSpPr>
          <p:cNvPr id="5"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dirty="0">
                <a:solidFill>
                  <a:schemeClr val="tx1">
                    <a:lumMod val="50000"/>
                    <a:lumOff val="50000"/>
                  </a:schemeClr>
                </a:solidFill>
                <a:latin typeface="Calibri"/>
                <a:cs typeface="Calibri"/>
              </a:rPr>
              <a:t>+ </a:t>
            </a:r>
            <a:r>
              <a:rPr lang="en-US" sz="1000" dirty="0">
                <a:solidFill>
                  <a:schemeClr val="bg1">
                    <a:lumMod val="65000"/>
                  </a:schemeClr>
                </a:solidFill>
                <a:latin typeface="Calibri" charset="0"/>
                <a:ea typeface="Calibri" charset="0"/>
                <a:cs typeface="Calibri" charset="0"/>
              </a:rPr>
              <a:t>LOS 14 PRINCIPIOS DE EDWARD DEMING</a:t>
            </a:r>
          </a:p>
        </p:txBody>
      </p:sp>
      <p:sp>
        <p:nvSpPr>
          <p:cNvPr id="23" name="Rectángulo 22">
            <a:extLst>
              <a:ext uri="{FF2B5EF4-FFF2-40B4-BE49-F238E27FC236}">
                <a16:creationId xmlns:a16="http://schemas.microsoft.com/office/drawing/2014/main" id="{67BAC04C-34C2-0A4F-9AA7-8B8D28FF3E53}"/>
              </a:ext>
            </a:extLst>
          </p:cNvPr>
          <p:cNvSpPr/>
          <p:nvPr/>
        </p:nvSpPr>
        <p:spPr>
          <a:xfrm>
            <a:off x="503238" y="916472"/>
            <a:ext cx="3168650" cy="2600712"/>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+ 01.</a:t>
            </a:r>
            <a:br>
              <a:rPr lang="es-ES" sz="1600" b="1" dirty="0">
                <a:solidFill>
                  <a:srgbClr val="EE4639"/>
                </a:solidFill>
                <a:latin typeface="Calibri" charset="0"/>
                <a:cs typeface="Calibri" charset="0"/>
              </a:rPr>
            </a:br>
            <a:r>
              <a:rPr lang="es-ES" sz="1600" dirty="0">
                <a:solidFill>
                  <a:srgbClr val="EE4639"/>
                </a:solidFill>
                <a:latin typeface="Calibri" charset="0"/>
                <a:cs typeface="Calibri" charset="0"/>
              </a:rPr>
              <a:t>CONSTANCIA EN EL PROPÓSITO DE </a:t>
            </a:r>
            <a:r>
              <a:rPr lang="es-ES" sz="1600" b="1" dirty="0">
                <a:solidFill>
                  <a:srgbClr val="EE4639"/>
                </a:solidFill>
                <a:latin typeface="Calibri" charset="0"/>
                <a:cs typeface="Calibri" charset="0"/>
              </a:rPr>
              <a:t>MEJORAR PRODUCTOS Y SERVICIOS:</a:t>
            </a:r>
            <a:endParaRPr lang="es-PE" sz="1600" b="1" dirty="0">
              <a:solidFill>
                <a:srgbClr val="EE4639"/>
              </a:solidFill>
              <a:latin typeface="Calibri" charset="0"/>
              <a:cs typeface="Calibri" charset="0"/>
            </a:endParaRPr>
          </a:p>
          <a:p>
            <a:pPr marL="11113" lvl="0"/>
            <a:r>
              <a:rPr lang="es-ES" sz="1600" dirty="0">
                <a:latin typeface="Calibri" charset="0"/>
                <a:ea typeface="Calibri" charset="0"/>
                <a:cs typeface="Calibri" charset="0"/>
              </a:rPr>
              <a:t>"El Dr. Deming sugiere una nueva y radical definición de la función de una empresa: Más que hacer dinero, es mantenerse en el negocio y brindar empleo por medio de la innovación, la investigación, la mejora constante y el mantenimiento".</a:t>
            </a:r>
            <a:endParaRPr lang="es-PE" sz="1600" dirty="0">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219163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shutterstock_386431936.jpg"/>
          <p:cNvPicPr>
            <a:picLocks noChangeAspect="1"/>
          </p:cNvPicPr>
          <p:nvPr/>
        </p:nvPicPr>
        <p:blipFill rotWithShape="1">
          <a:blip r:embed="rId4" cstate="print">
            <a:extLst>
              <a:ext uri="{28A0092B-C50C-407E-A947-70E740481C1C}">
                <a14:useLocalDpi xmlns:a14="http://schemas.microsoft.com/office/drawing/2010/main" val="0"/>
              </a:ext>
            </a:extLst>
          </a:blip>
          <a:srcRect l="20433" r="2432" b="2433"/>
          <a:stretch/>
        </p:blipFill>
        <p:spPr>
          <a:xfrm>
            <a:off x="4067175" y="912813"/>
            <a:ext cx="5076825" cy="4317109"/>
          </a:xfrm>
          <a:prstGeom prst="rect">
            <a:avLst/>
          </a:prstGeom>
        </p:spPr>
      </p:pic>
      <p:sp>
        <p:nvSpPr>
          <p:cNvPr id="8"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sp>
        <p:nvSpPr>
          <p:cNvPr id="9" name="Rectángulo 8">
            <a:extLst>
              <a:ext uri="{FF2B5EF4-FFF2-40B4-BE49-F238E27FC236}">
                <a16:creationId xmlns:a16="http://schemas.microsoft.com/office/drawing/2014/main" id="{B51FC62B-EA36-434C-8045-68E381826C5A}"/>
              </a:ext>
            </a:extLst>
          </p:cNvPr>
          <p:cNvSpPr/>
          <p:nvPr/>
        </p:nvSpPr>
        <p:spPr>
          <a:xfrm>
            <a:off x="503238" y="916472"/>
            <a:ext cx="3168650" cy="1862048"/>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+ 02.</a:t>
            </a:r>
            <a:br>
              <a:rPr lang="es-ES" sz="1600" b="1" dirty="0">
                <a:solidFill>
                  <a:srgbClr val="EE4639"/>
                </a:solidFill>
                <a:latin typeface="Calibri" charset="0"/>
                <a:cs typeface="Calibri" charset="0"/>
              </a:rPr>
            </a:br>
            <a:r>
              <a:rPr lang="es-ES" sz="1600" b="1" dirty="0">
                <a:solidFill>
                  <a:srgbClr val="EE4639"/>
                </a:solidFill>
                <a:latin typeface="Calibri" charset="0"/>
                <a:cs typeface="Calibri" charset="0"/>
              </a:rPr>
              <a:t>ADOPTAR LA NUEVA FILOSOFÍA:</a:t>
            </a:r>
            <a:endParaRPr lang="es-PE" sz="1600" b="1" dirty="0">
              <a:solidFill>
                <a:srgbClr val="EE4639"/>
              </a:solidFill>
              <a:latin typeface="Calibri" charset="0"/>
              <a:cs typeface="Calibri" charset="0"/>
            </a:endParaRPr>
          </a:p>
          <a:p>
            <a:pPr marL="11113" lvl="0"/>
            <a:r>
              <a:rPr lang="es-ES" sz="1600" dirty="0">
                <a:latin typeface="Calibri" charset="0"/>
                <a:cs typeface="Calibri" charset="0"/>
              </a:rPr>
              <a:t>"Hoy día se tolera demasiado la mano de obra deficiente y el servicio antipático. Necesitamos una nueva religión en la cual los errores y el negativismo sean inaceptables".</a:t>
            </a:r>
            <a:endParaRPr lang="es-PE" sz="1600" dirty="0">
              <a:latin typeface="Calibri" charset="0"/>
              <a:cs typeface="Calibri" charset="0"/>
            </a:endParaRPr>
          </a:p>
        </p:txBody>
      </p:sp>
    </p:spTree>
    <p:custDataLst>
      <p:tags r:id="rId1"/>
    </p:custDataLst>
    <p:extLst>
      <p:ext uri="{BB962C8B-B14F-4D97-AF65-F5344CB8AC3E}">
        <p14:creationId xmlns:p14="http://schemas.microsoft.com/office/powerpoint/2010/main" val="503205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pic>
        <p:nvPicPr>
          <p:cNvPr id="3" name="Imagen 2"/>
          <p:cNvPicPr>
            <a:picLocks noChangeAspect="1"/>
          </p:cNvPicPr>
          <p:nvPr/>
        </p:nvPicPr>
        <p:blipFill rotWithShape="1">
          <a:blip r:embed="rId4">
            <a:extLst>
              <a:ext uri="{28A0092B-C50C-407E-A947-70E740481C1C}">
                <a14:useLocalDpi xmlns:a14="http://schemas.microsoft.com/office/drawing/2010/main" val="0"/>
              </a:ext>
            </a:extLst>
          </a:blip>
          <a:srcRect l="6334" r="15415"/>
          <a:stretch/>
        </p:blipFill>
        <p:spPr>
          <a:xfrm>
            <a:off x="4068413" y="912813"/>
            <a:ext cx="5075587" cy="4321174"/>
          </a:xfrm>
          <a:prstGeom prst="rect">
            <a:avLst/>
          </a:prstGeom>
        </p:spPr>
      </p:pic>
      <p:sp>
        <p:nvSpPr>
          <p:cNvPr id="5" name="Rectángulo 4">
            <a:extLst>
              <a:ext uri="{FF2B5EF4-FFF2-40B4-BE49-F238E27FC236}">
                <a16:creationId xmlns:a16="http://schemas.microsoft.com/office/drawing/2014/main" id="{A97D5DAF-96D6-0D4A-9527-2AE0FB549A29}"/>
              </a:ext>
            </a:extLst>
          </p:cNvPr>
          <p:cNvSpPr/>
          <p:nvPr/>
        </p:nvSpPr>
        <p:spPr>
          <a:xfrm>
            <a:off x="503238" y="916472"/>
            <a:ext cx="3168650" cy="2108269"/>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+ 03.</a:t>
            </a:r>
            <a:br>
              <a:rPr lang="es-ES" sz="1600" b="1" dirty="0">
                <a:solidFill>
                  <a:srgbClr val="EE4639"/>
                </a:solidFill>
                <a:latin typeface="Calibri" charset="0"/>
                <a:cs typeface="Calibri" charset="0"/>
              </a:rPr>
            </a:br>
            <a:r>
              <a:rPr lang="es-ES" sz="1600" dirty="0">
                <a:solidFill>
                  <a:srgbClr val="EE4639"/>
                </a:solidFill>
                <a:latin typeface="Calibri" charset="0"/>
                <a:cs typeface="Calibri" charset="0"/>
              </a:rPr>
              <a:t>NO DEPENDER MÁS DE LA </a:t>
            </a:r>
            <a:r>
              <a:rPr lang="es-ES" sz="1600" b="1" dirty="0">
                <a:solidFill>
                  <a:srgbClr val="EE4639"/>
                </a:solidFill>
                <a:latin typeface="Calibri" charset="0"/>
                <a:cs typeface="Calibri" charset="0"/>
              </a:rPr>
              <a:t>INSPECCIÓN MASIVA:</a:t>
            </a:r>
            <a:endParaRPr lang="es-PE" sz="1600" b="1" dirty="0">
              <a:solidFill>
                <a:srgbClr val="EE4639"/>
              </a:solidFill>
              <a:latin typeface="Calibri" charset="0"/>
              <a:cs typeface="Calibri" charset="0"/>
            </a:endParaRPr>
          </a:p>
          <a:p>
            <a:pPr marL="11113" lvl="0"/>
            <a:r>
              <a:rPr lang="es-ES" sz="1600" dirty="0">
                <a:latin typeface="Calibri" charset="0"/>
                <a:ea typeface="Calibri" charset="0"/>
                <a:cs typeface="Calibri" charset="0"/>
              </a:rPr>
              <a:t>En realidad la empresa les está pagando a los trabajadores para que hagan defectos y luego los corrijan. La calidad NO proviene de la inspección sino de la mejora del proceso"</a:t>
            </a:r>
            <a:endParaRPr lang="es-PE" sz="1600" dirty="0">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36764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4067175" y="916472"/>
            <a:ext cx="5721542" cy="4335752"/>
          </a:xfrm>
          <a:prstGeom prst="rect">
            <a:avLst/>
          </a:prstGeom>
          <a:blipFill>
            <a:blip r:embed="rId4">
              <a:extLst>
                <a:ext uri="{28A0092B-C50C-407E-A947-70E740481C1C}">
                  <a14:useLocalDpi xmlns:a14="http://schemas.microsoft.com/office/drawing/2010/main" val="0"/>
                </a:ext>
              </a:extLst>
            </a:blip>
            <a:srcRect/>
            <a:stretch>
              <a:fillRect t="-6000" b="-6000"/>
            </a:stretch>
          </a:blipFill>
          <a:effectLst/>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es-ES_tradnl" dirty="0"/>
          </a:p>
        </p:txBody>
      </p:sp>
      <p:sp>
        <p:nvSpPr>
          <p:cNvPr id="8"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sp>
        <p:nvSpPr>
          <p:cNvPr id="5" name="Rectángulo 4">
            <a:extLst>
              <a:ext uri="{FF2B5EF4-FFF2-40B4-BE49-F238E27FC236}">
                <a16:creationId xmlns:a16="http://schemas.microsoft.com/office/drawing/2014/main" id="{CC83E2DF-A8D0-A043-A242-7DB5229D666A}"/>
              </a:ext>
            </a:extLst>
          </p:cNvPr>
          <p:cNvSpPr/>
          <p:nvPr/>
        </p:nvSpPr>
        <p:spPr>
          <a:xfrm>
            <a:off x="503237" y="916472"/>
            <a:ext cx="3343934" cy="3293209"/>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+ 04.</a:t>
            </a:r>
            <a:br>
              <a:rPr lang="es-ES" sz="1600" b="1" dirty="0">
                <a:solidFill>
                  <a:srgbClr val="EE4639"/>
                </a:solidFill>
                <a:latin typeface="Calibri" charset="0"/>
                <a:cs typeface="Calibri" charset="0"/>
              </a:rPr>
            </a:br>
            <a:r>
              <a:rPr lang="es-ES" sz="1500" dirty="0">
                <a:solidFill>
                  <a:srgbClr val="EE4639"/>
                </a:solidFill>
                <a:latin typeface="Calibri" charset="0"/>
                <a:cs typeface="Calibri" charset="0"/>
              </a:rPr>
              <a:t>ACABAR CON LA PRÁCTICA DE ADJUDICAR </a:t>
            </a:r>
            <a:r>
              <a:rPr lang="es-ES" sz="1500" b="1" dirty="0">
                <a:solidFill>
                  <a:srgbClr val="EE4639"/>
                </a:solidFill>
                <a:latin typeface="Calibri" charset="0"/>
                <a:cs typeface="Calibri" charset="0"/>
              </a:rPr>
              <a:t>CONTRATOS DE COMPRA BASÁNDOSE EXCLUSIVAMENTE EN EL PRECIO: </a:t>
            </a:r>
            <a:endParaRPr lang="es-PE" sz="1500" b="1" dirty="0">
              <a:solidFill>
                <a:srgbClr val="EE4639"/>
              </a:solidFill>
              <a:latin typeface="Calibri" charset="0"/>
              <a:cs typeface="Calibri" charset="0"/>
            </a:endParaRPr>
          </a:p>
          <a:p>
            <a:pPr marL="11113" lvl="0"/>
            <a:r>
              <a:rPr lang="es-ES" sz="1600" dirty="0">
                <a:latin typeface="Calibri" charset="0"/>
                <a:ea typeface="Calibri" charset="0"/>
                <a:cs typeface="Calibri" charset="0"/>
              </a:rPr>
              <a:t>"Los departamentos de compra suelen funcionar siguiendo la orden de buscar al proveedor de menor precio. Esto frecuentemente conduce a provisiones de mala calidad. En lugar de ello, los compradores deben buscar la mejor calidad en una relación de largo plazo con un solo proveedor para determinado artículo".</a:t>
            </a:r>
            <a:endParaRPr lang="es-PE" sz="1600" dirty="0">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1627921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descr="shutterstock_650540593.jpg"/>
          <p:cNvPicPr>
            <a:picLocks noChangeAspect="1"/>
          </p:cNvPicPr>
          <p:nvPr/>
        </p:nvPicPr>
        <p:blipFill rotWithShape="1">
          <a:blip r:embed="rId4" cstate="print">
            <a:extLst>
              <a:ext uri="{28A0092B-C50C-407E-A947-70E740481C1C}">
                <a14:useLocalDpi xmlns:a14="http://schemas.microsoft.com/office/drawing/2010/main" val="0"/>
              </a:ext>
            </a:extLst>
          </a:blip>
          <a:srcRect l="3790" r="17780"/>
          <a:stretch/>
        </p:blipFill>
        <p:spPr>
          <a:xfrm>
            <a:off x="4067175" y="916472"/>
            <a:ext cx="5076825" cy="4317516"/>
          </a:xfrm>
          <a:prstGeom prst="rect">
            <a:avLst/>
          </a:prstGeom>
        </p:spPr>
      </p:pic>
      <p:sp>
        <p:nvSpPr>
          <p:cNvPr id="7" name="Rectangle 5"/>
          <p:cNvSpPr/>
          <p:nvPr/>
        </p:nvSpPr>
        <p:spPr>
          <a:xfrm>
            <a:off x="503238" y="377440"/>
            <a:ext cx="4248150" cy="138499"/>
          </a:xfrm>
          <a:prstGeom prst="rect">
            <a:avLst/>
          </a:prstGeom>
        </p:spPr>
        <p:txBody>
          <a:bodyPr wrap="square" lIns="0" tIns="0" rIns="0" bIns="0" anchor="b">
            <a:spAutoFit/>
          </a:bodyPr>
          <a:lstStyle/>
          <a:p>
            <a:pPr>
              <a:lnSpc>
                <a:spcPct val="90000"/>
              </a:lnSpc>
              <a:spcBef>
                <a:spcPts val="1000"/>
              </a:spcBef>
              <a:defRPr/>
            </a:pPr>
            <a:r>
              <a:rPr lang="es-PE" sz="1000" b="1">
                <a:solidFill>
                  <a:schemeClr val="tx1">
                    <a:lumMod val="50000"/>
                    <a:lumOff val="50000"/>
                  </a:schemeClr>
                </a:solidFill>
                <a:latin typeface="Calibri"/>
                <a:cs typeface="Calibri"/>
              </a:rPr>
              <a:t>+ </a:t>
            </a:r>
            <a:r>
              <a:rPr lang="en-US" sz="1000">
                <a:solidFill>
                  <a:schemeClr val="bg1">
                    <a:lumMod val="65000"/>
                  </a:schemeClr>
                </a:solidFill>
                <a:latin typeface="Calibri" charset="0"/>
                <a:ea typeface="Calibri" charset="0"/>
                <a:cs typeface="Calibri" charset="0"/>
              </a:rPr>
              <a:t>LOS </a:t>
            </a:r>
            <a:r>
              <a:rPr lang="en-US" sz="1000" dirty="0">
                <a:solidFill>
                  <a:schemeClr val="bg1">
                    <a:lumMod val="65000"/>
                  </a:schemeClr>
                </a:solidFill>
                <a:latin typeface="Calibri" charset="0"/>
                <a:ea typeface="Calibri" charset="0"/>
                <a:cs typeface="Calibri" charset="0"/>
              </a:rPr>
              <a:t>14 PRINCIPIOS DE EDWARD DEMING</a:t>
            </a:r>
          </a:p>
        </p:txBody>
      </p:sp>
      <p:sp>
        <p:nvSpPr>
          <p:cNvPr id="5" name="Rectángulo 4">
            <a:extLst>
              <a:ext uri="{FF2B5EF4-FFF2-40B4-BE49-F238E27FC236}">
                <a16:creationId xmlns:a16="http://schemas.microsoft.com/office/drawing/2014/main" id="{59348CCC-6AC6-7649-9939-DFDECD3C3663}"/>
              </a:ext>
            </a:extLst>
          </p:cNvPr>
          <p:cNvSpPr/>
          <p:nvPr/>
        </p:nvSpPr>
        <p:spPr>
          <a:xfrm>
            <a:off x="503238" y="916472"/>
            <a:ext cx="3168650" cy="2354491"/>
          </a:xfrm>
          <a:prstGeom prst="rect">
            <a:avLst/>
          </a:prstGeom>
        </p:spPr>
        <p:txBody>
          <a:bodyPr wrap="square" lIns="0" tIns="0" rIns="0" bIns="0">
            <a:spAutoFit/>
          </a:bodyPr>
          <a:lstStyle/>
          <a:p>
            <a:pPr lvl="0">
              <a:spcAft>
                <a:spcPts val="600"/>
              </a:spcAft>
            </a:pPr>
            <a:r>
              <a:rPr lang="es-ES" sz="2000" b="1" dirty="0">
                <a:solidFill>
                  <a:srgbClr val="EE4639"/>
                </a:solidFill>
                <a:latin typeface="Graphik Bold" panose="020B0503030202060203" pitchFamily="34" charset="77"/>
                <a:cs typeface="Calibri" charset="0"/>
              </a:rPr>
              <a:t>+ 05.</a:t>
            </a:r>
            <a:br>
              <a:rPr lang="es-ES" sz="1600" b="1" dirty="0">
                <a:solidFill>
                  <a:srgbClr val="EE4639"/>
                </a:solidFill>
                <a:latin typeface="Calibri" charset="0"/>
                <a:cs typeface="Calibri" charset="0"/>
              </a:rPr>
            </a:br>
            <a:r>
              <a:rPr lang="es-ES" sz="1600" dirty="0">
                <a:solidFill>
                  <a:srgbClr val="EE4639"/>
                </a:solidFill>
                <a:latin typeface="Calibri" charset="0"/>
                <a:cs typeface="Calibri" charset="0"/>
              </a:rPr>
              <a:t>MEJORAR CONTINUAMENTE Y POR </a:t>
            </a:r>
            <a:r>
              <a:rPr lang="es-ES" sz="1600" b="1" dirty="0">
                <a:solidFill>
                  <a:srgbClr val="EE4639"/>
                </a:solidFill>
                <a:latin typeface="Calibri" charset="0"/>
                <a:cs typeface="Calibri" charset="0"/>
              </a:rPr>
              <a:t>SIEMPRE LOS SISTEMAS DE PRODUCCIÓN Y SERVICIO</a:t>
            </a:r>
            <a:endParaRPr lang="es-PE" sz="1600" b="1" dirty="0">
              <a:solidFill>
                <a:srgbClr val="EE4639"/>
              </a:solidFill>
              <a:latin typeface="Calibri" charset="0"/>
              <a:cs typeface="Calibri" charset="0"/>
            </a:endParaRPr>
          </a:p>
          <a:p>
            <a:pPr marL="11113" lvl="0"/>
            <a:r>
              <a:rPr lang="es-ES" sz="1600" dirty="0">
                <a:latin typeface="Calibri" charset="0"/>
                <a:ea typeface="Calibri" charset="0"/>
                <a:cs typeface="Calibri" charset="0"/>
              </a:rPr>
              <a:t>"La mejora no es un esfuerzo de una sola vez. La administración está obligada a buscar constantemente maneras de reducir el desperdicio y mejorar la calidad".</a:t>
            </a:r>
            <a:endParaRPr lang="es-PE" sz="1600" dirty="0">
              <a:latin typeface="Calibri" charset="0"/>
              <a:ea typeface="Calibri" charset="0"/>
              <a:cs typeface="Calibri" charset="0"/>
            </a:endParaRPr>
          </a:p>
        </p:txBody>
      </p:sp>
    </p:spTree>
    <p:custDataLst>
      <p:tags r:id="rId1"/>
    </p:custDataLst>
    <p:extLst>
      <p:ext uri="{BB962C8B-B14F-4D97-AF65-F5344CB8AC3E}">
        <p14:creationId xmlns:p14="http://schemas.microsoft.com/office/powerpoint/2010/main" val="198178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Diseño predeterminad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iseño predeterminado">
      <a:majorFont>
        <a:latin typeface="Arial"/>
        <a:ea typeface=""/>
        <a:cs typeface=""/>
      </a:majorFont>
      <a:minorFont>
        <a:latin typeface="Arial"/>
        <a:ea typeface=""/>
        <a:cs typeface=""/>
      </a:minorFont>
    </a:fontScheme>
    <a:fmtScheme name="Papel">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20331</TotalTime>
  <Words>2031</Words>
  <Application>Microsoft Macintosh PowerPoint</Application>
  <PresentationFormat>Presentación en pantalla (16:10)</PresentationFormat>
  <Paragraphs>210</Paragraphs>
  <Slides>31</Slides>
  <Notes>27</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31</vt:i4>
      </vt:variant>
    </vt:vector>
  </HeadingPairs>
  <TitlesOfParts>
    <vt:vector size="37" baseType="lpstr">
      <vt:lpstr>Arial</vt:lpstr>
      <vt:lpstr>Calibri</vt:lpstr>
      <vt:lpstr>Graphik Bold</vt:lpstr>
      <vt:lpstr>Graphik Medium</vt:lpstr>
      <vt:lpstr>Graphik Regular</vt:lpstr>
      <vt:lpstr>1_Diseño predeterminado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Isil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Isil</dc:creator>
  <cp:lastModifiedBy>Microsoft Office User</cp:lastModifiedBy>
  <cp:revision>1467</cp:revision>
  <dcterms:created xsi:type="dcterms:W3CDTF">2006-06-01T21:36:52Z</dcterms:created>
  <dcterms:modified xsi:type="dcterms:W3CDTF">2021-06-03T04:23:04Z</dcterms:modified>
</cp:coreProperties>
</file>